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Disket Mono" charset="1" panose="020B0509050000020004"/>
      <p:regular r:id="rId10"/>
    </p:embeddedFont>
    <p:embeddedFont>
      <p:font typeface="Disket Mono Bold" charset="1" panose="020B0509050000020004"/>
      <p:regular r:id="rId11"/>
    </p:embeddedFont>
    <p:embeddedFont>
      <p:font typeface="Arcade Gamer" charset="1" panose="00000000000000000000"/>
      <p:regular r:id="rId12"/>
    </p:embeddedFont>
    <p:embeddedFont>
      <p:font typeface="Garet" charset="1" panose="00000000000000000000"/>
      <p:regular r:id="rId13"/>
    </p:embeddedFont>
    <p:embeddedFont>
      <p:font typeface="Garet Bold" charset="1" panose="00000000000000000000"/>
      <p:regular r:id="rId14"/>
    </p:embeddedFont>
    <p:embeddedFont>
      <p:font typeface="Garet Italics" charset="1" panose="00000000000000000000"/>
      <p:regular r:id="rId15"/>
    </p:embeddedFont>
    <p:embeddedFont>
      <p:font typeface="Garet Bold Italics" charset="1" panose="00000000000000000000"/>
      <p:regular r:id="rId16"/>
    </p:embeddedFont>
    <p:embeddedFont>
      <p:font typeface="Garet Light" charset="1" panose="00000000000000000000"/>
      <p:regular r:id="rId17"/>
    </p:embeddedFont>
    <p:embeddedFont>
      <p:font typeface="Garet Ultra-Bold" charset="1" panose="00000000000000000000"/>
      <p:regular r:id="rId18"/>
    </p:embeddedFont>
    <p:embeddedFont>
      <p:font typeface="Garet Ultra-Bold Italics" charset="1" panose="00000000000000000000"/>
      <p:regular r:id="rId19"/>
    </p:embeddedFont>
    <p:embeddedFont>
      <p:font typeface="Garet Heavy" charset="1" panose="00000000000000000000"/>
      <p:regular r:id="rId20"/>
    </p:embeddedFont>
    <p:embeddedFont>
      <p:font typeface="Garet Heavy Italics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slides/slide1.xml" Type="http://schemas.openxmlformats.org/officeDocument/2006/relationships/slide"/><Relationship Id="rId23" Target="slides/slide2.xml" Type="http://schemas.openxmlformats.org/officeDocument/2006/relationships/slide"/><Relationship Id="rId24" Target="slides/slide3.xml" Type="http://schemas.openxmlformats.org/officeDocument/2006/relationships/slide"/><Relationship Id="rId25" Target="slides/slide4.xml" Type="http://schemas.openxmlformats.org/officeDocument/2006/relationships/slide"/><Relationship Id="rId26" Target="slides/slide5.xml" Type="http://schemas.openxmlformats.org/officeDocument/2006/relationships/slide"/><Relationship Id="rId27" Target="slides/slide6.xml" Type="http://schemas.openxmlformats.org/officeDocument/2006/relationships/slide"/><Relationship Id="rId28" Target="slides/slide7.xml" Type="http://schemas.openxmlformats.org/officeDocument/2006/relationships/slide"/><Relationship Id="rId29" Target="slides/slide8.xml" Type="http://schemas.openxmlformats.org/officeDocument/2006/relationships/slide"/><Relationship Id="rId3" Target="viewProps.xml" Type="http://schemas.openxmlformats.org/officeDocument/2006/relationships/viewProps"/><Relationship Id="rId30" Target="slides/slide9.xml" Type="http://schemas.openxmlformats.org/officeDocument/2006/relationships/slide"/><Relationship Id="rId31" Target="slides/slide10.xml" Type="http://schemas.openxmlformats.org/officeDocument/2006/relationships/slide"/><Relationship Id="rId32" Target="slides/slide11.xml" Type="http://schemas.openxmlformats.org/officeDocument/2006/relationships/slide"/><Relationship Id="rId33" Target="slides/slide12.xml" Type="http://schemas.openxmlformats.org/officeDocument/2006/relationships/slide"/><Relationship Id="rId34" Target="slides/slide13.xml" Type="http://schemas.openxmlformats.org/officeDocument/2006/relationships/slide"/><Relationship Id="rId35" Target="slides/slide14.xml" Type="http://schemas.openxmlformats.org/officeDocument/2006/relationships/slide"/><Relationship Id="rId36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gif" Type="http://schemas.openxmlformats.org/officeDocument/2006/relationships/image"/><Relationship Id="rId26" Target="../media/image25.gif" Type="http://schemas.openxmlformats.org/officeDocument/2006/relationships/image"/><Relationship Id="rId27" Target="../media/image26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gif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Relationship Id="rId6" Target="slide2.xml" Type="http://schemas.openxmlformats.org/officeDocument/2006/relationships/slide"/><Relationship Id="rId7" Target="../media/image89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5.svg" Type="http://schemas.openxmlformats.org/officeDocument/2006/relationships/image"/><Relationship Id="rId11" Target="../media/image91.png" Type="http://schemas.openxmlformats.org/officeDocument/2006/relationships/image"/><Relationship Id="rId12" Target="../media/image92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0.png" Type="http://schemas.openxmlformats.org/officeDocument/2006/relationships/image"/><Relationship Id="rId5" Target="../media/image34.gif" Type="http://schemas.openxmlformats.org/officeDocument/2006/relationships/image"/><Relationship Id="rId6" Target="slide2.xml" Type="http://schemas.openxmlformats.org/officeDocument/2006/relationships/slid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4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9.png" Type="http://schemas.openxmlformats.org/officeDocument/2006/relationships/image"/><Relationship Id="rId11" Target="../media/image100.png" Type="http://schemas.openxmlformats.org/officeDocument/2006/relationships/image"/><Relationship Id="rId12" Target="../media/image86.png" Type="http://schemas.openxmlformats.org/officeDocument/2006/relationships/image"/><Relationship Id="rId2" Target="../media/image93.jpeg" Type="http://schemas.openxmlformats.org/officeDocument/2006/relationships/image"/><Relationship Id="rId3" Target="../media/image94.jpeg" Type="http://schemas.openxmlformats.org/officeDocument/2006/relationships/image"/><Relationship Id="rId4" Target="../media/image95.jpeg" Type="http://schemas.openxmlformats.org/officeDocument/2006/relationships/image"/><Relationship Id="rId5" Target="../media/image96.pn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97.png" Type="http://schemas.openxmlformats.org/officeDocument/2006/relationships/image"/><Relationship Id="rId9" Target="../media/image98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5.svg" Type="http://schemas.openxmlformats.org/officeDocument/2006/relationships/image"/><Relationship Id="rId11" Target="../media/image106.png" Type="http://schemas.openxmlformats.org/officeDocument/2006/relationships/image"/><Relationship Id="rId12" Target="../media/image107.svg" Type="http://schemas.openxmlformats.org/officeDocument/2006/relationships/image"/><Relationship Id="rId13" Target="../media/image108.png" Type="http://schemas.openxmlformats.org/officeDocument/2006/relationships/image"/><Relationship Id="rId14" Target="../media/image109.svg" Type="http://schemas.openxmlformats.org/officeDocument/2006/relationships/image"/><Relationship Id="rId15" Target="../media/image110.png" Type="http://schemas.openxmlformats.org/officeDocument/2006/relationships/image"/><Relationship Id="rId16" Target="../media/image111.svg" Type="http://schemas.openxmlformats.org/officeDocument/2006/relationships/image"/><Relationship Id="rId17" Target="../media/image3.png" Type="http://schemas.openxmlformats.org/officeDocument/2006/relationships/image"/><Relationship Id="rId18" Target="../media/image4.svg" Type="http://schemas.openxmlformats.org/officeDocument/2006/relationships/image"/><Relationship Id="rId19" Target="../media/image55.png" Type="http://schemas.openxmlformats.org/officeDocument/2006/relationships/image"/><Relationship Id="rId2" Target="../media/image101.jpeg" Type="http://schemas.openxmlformats.org/officeDocument/2006/relationships/image"/><Relationship Id="rId20" Target="../media/image56.svg" Type="http://schemas.openxmlformats.org/officeDocument/2006/relationships/image"/><Relationship Id="rId21" Target="../media/image40.png" Type="http://schemas.openxmlformats.org/officeDocument/2006/relationships/image"/><Relationship Id="rId22" Target="../media/image41.svg" Type="http://schemas.openxmlformats.org/officeDocument/2006/relationships/image"/><Relationship Id="rId23" Target="../media/image112.gif" Type="http://schemas.openxmlformats.org/officeDocument/2006/relationships/image"/><Relationship Id="rId3" Target="../media/VAGBLPf-gUg.mp4" Type="http://schemas.openxmlformats.org/officeDocument/2006/relationships/video"/><Relationship Id="rId4" Target="../media/VAGBLPf-gUg.mp4" Type="http://schemas.microsoft.com/office/2007/relationships/media"/><Relationship Id="rId5" Target="../media/image27.png" Type="http://schemas.openxmlformats.org/officeDocument/2006/relationships/image"/><Relationship Id="rId6" Target="../media/image28.svg" Type="http://schemas.openxmlformats.org/officeDocument/2006/relationships/image"/><Relationship Id="rId7" Target="../media/image102.png" Type="http://schemas.openxmlformats.org/officeDocument/2006/relationships/image"/><Relationship Id="rId8" Target="../media/image103.svg" Type="http://schemas.openxmlformats.org/officeDocument/2006/relationships/image"/><Relationship Id="rId9" Target="../media/image10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s://github.com/lunaambaye/Vertex" TargetMode="External" Type="http://schemas.openxmlformats.org/officeDocument/2006/relationships/hyperlink"/><Relationship Id="rId3" Target="http://instagram.com/afroaira" TargetMode="External" Type="http://schemas.openxmlformats.org/officeDocument/2006/relationships/hyperlink"/><Relationship Id="rId4" Target="http://instagram.com/plantreels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gif" Type="http://schemas.openxmlformats.org/officeDocument/2006/relationships/image"/><Relationship Id="rId12" Target="../media/image35.gif" Type="http://schemas.openxmlformats.org/officeDocument/2006/relationships/image"/><Relationship Id="rId13" Target="../media/image36.gif" Type="http://schemas.openxmlformats.org/officeDocument/2006/relationships/image"/><Relationship Id="rId14" Target="../media/image37.gif" Type="http://schemas.openxmlformats.org/officeDocument/2006/relationships/image"/><Relationship Id="rId15" Target="../media/image38.png" Type="http://schemas.openxmlformats.org/officeDocument/2006/relationships/image"/><Relationship Id="rId16" Target="../media/image39.svg" Type="http://schemas.openxmlformats.org/officeDocument/2006/relationships/image"/><Relationship Id="rId17" Target="../media/image40.png" Type="http://schemas.openxmlformats.org/officeDocument/2006/relationships/image"/><Relationship Id="rId18" Target="../media/image41.svg" Type="http://schemas.openxmlformats.org/officeDocument/2006/relationships/image"/><Relationship Id="rId19" Target="../media/image42.png" Type="http://schemas.openxmlformats.org/officeDocument/2006/relationships/image"/><Relationship Id="rId2" Target="../media/image27.png" Type="http://schemas.openxmlformats.org/officeDocument/2006/relationships/image"/><Relationship Id="rId20" Target="../media/image43.svg" Type="http://schemas.openxmlformats.org/officeDocument/2006/relationships/image"/><Relationship Id="rId21" Target="../media/image44.png" Type="http://schemas.openxmlformats.org/officeDocument/2006/relationships/image"/><Relationship Id="rId22" Target="../media/image45.svg" Type="http://schemas.openxmlformats.org/officeDocument/2006/relationships/image"/><Relationship Id="rId23" Target="../media/image46.png" Type="http://schemas.openxmlformats.org/officeDocument/2006/relationships/image"/><Relationship Id="rId24" Target="../media/image47.svg" Type="http://schemas.openxmlformats.org/officeDocument/2006/relationships/image"/><Relationship Id="rId25" Target="slide10.xml" Type="http://schemas.openxmlformats.org/officeDocument/2006/relationships/slide"/><Relationship Id="rId26" Target="slide11.xml" Type="http://schemas.openxmlformats.org/officeDocument/2006/relationships/slide"/><Relationship Id="rId3" Target="../media/image28.svg" Type="http://schemas.openxmlformats.org/officeDocument/2006/relationships/image"/><Relationship Id="rId4" Target="../media/image29.gif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8.png" Type="http://schemas.openxmlformats.org/officeDocument/2006/relationships/image"/><Relationship Id="rId11" Target="../media/image39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42.png" Type="http://schemas.openxmlformats.org/officeDocument/2006/relationships/image"/><Relationship Id="rId15" Target="../media/image43.svg" Type="http://schemas.openxmlformats.org/officeDocument/2006/relationships/image"/><Relationship Id="rId16" Target="../media/image44.png" Type="http://schemas.openxmlformats.org/officeDocument/2006/relationships/image"/><Relationship Id="rId17" Target="../media/image45.svg" Type="http://schemas.openxmlformats.org/officeDocument/2006/relationships/image"/><Relationship Id="rId18" Target="../media/image46.png" Type="http://schemas.openxmlformats.org/officeDocument/2006/relationships/image"/><Relationship Id="rId19" Target="../media/image47.svg" Type="http://schemas.openxmlformats.org/officeDocument/2006/relationships/image"/><Relationship Id="rId2" Target="../media/image27.png" Type="http://schemas.openxmlformats.org/officeDocument/2006/relationships/image"/><Relationship Id="rId20" Target="slide2.xml" Type="http://schemas.openxmlformats.org/officeDocument/2006/relationships/slide"/><Relationship Id="rId21" Target="../media/image25.gif" Type="http://schemas.openxmlformats.org/officeDocument/2006/relationships/image"/><Relationship Id="rId3" Target="../media/image28.svg" Type="http://schemas.openxmlformats.org/officeDocument/2006/relationships/image"/><Relationship Id="rId4" Target="../media/image48.png" Type="http://schemas.openxmlformats.org/officeDocument/2006/relationships/image"/><Relationship Id="rId5" Target="../media/image49.svg" Type="http://schemas.openxmlformats.org/officeDocument/2006/relationships/image"/><Relationship Id="rId6" Target="../media/image50.jpeg" Type="http://schemas.openxmlformats.org/officeDocument/2006/relationships/image"/><Relationship Id="rId7" Target="../media/image51.png" Type="http://schemas.openxmlformats.org/officeDocument/2006/relationships/image"/><Relationship Id="rId8" Target="../media/image52.svg" Type="http://schemas.openxmlformats.org/officeDocument/2006/relationships/image"/><Relationship Id="rId9" Target="../media/image34.gif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png" Type="http://schemas.openxmlformats.org/officeDocument/2006/relationships/image"/><Relationship Id="rId11" Target="../media/image58.svg" Type="http://schemas.openxmlformats.org/officeDocument/2006/relationships/image"/><Relationship Id="rId12" Target="../media/image59.png" Type="http://schemas.openxmlformats.org/officeDocument/2006/relationships/image"/><Relationship Id="rId13" Target="../media/image60.svg" Type="http://schemas.openxmlformats.org/officeDocument/2006/relationships/image"/><Relationship Id="rId14" Target="../media/image61.png" Type="http://schemas.openxmlformats.org/officeDocument/2006/relationships/image"/><Relationship Id="rId15" Target="../media/image62.svg" Type="http://schemas.openxmlformats.org/officeDocument/2006/relationships/image"/><Relationship Id="rId16" Target="../media/image63.png" Type="http://schemas.openxmlformats.org/officeDocument/2006/relationships/image"/><Relationship Id="rId17" Target="../media/image64.svg" Type="http://schemas.openxmlformats.org/officeDocument/2006/relationships/image"/><Relationship Id="rId18" Target="../media/image65.png" Type="http://schemas.openxmlformats.org/officeDocument/2006/relationships/image"/><Relationship Id="rId19" Target="../media/image66.svg" Type="http://schemas.openxmlformats.org/officeDocument/2006/relationships/image"/><Relationship Id="rId2" Target="../media/image1.png" Type="http://schemas.openxmlformats.org/officeDocument/2006/relationships/image"/><Relationship Id="rId20" Target="../media/image67.png" Type="http://schemas.openxmlformats.org/officeDocument/2006/relationships/image"/><Relationship Id="rId21" Target="../media/image68.svg" Type="http://schemas.openxmlformats.org/officeDocument/2006/relationships/image"/><Relationship Id="rId22" Target="slide2.xml" Type="http://schemas.openxmlformats.org/officeDocument/2006/relationships/slide"/><Relationship Id="rId23" Target="../media/image14.png" Type="http://schemas.openxmlformats.org/officeDocument/2006/relationships/image"/><Relationship Id="rId24" Target="../media/image15.svg" Type="http://schemas.openxmlformats.org/officeDocument/2006/relationships/image"/><Relationship Id="rId25" Target="../media/image35.gif" Type="http://schemas.openxmlformats.org/officeDocument/2006/relationships/image"/><Relationship Id="rId26" Target="../media/image37.gif" Type="http://schemas.openxmlformats.org/officeDocument/2006/relationships/image"/><Relationship Id="rId27" Target="../media/image24.gif" Type="http://schemas.openxmlformats.org/officeDocument/2006/relationships/image"/><Relationship Id="rId28" Target="../media/image30.png" Type="http://schemas.openxmlformats.org/officeDocument/2006/relationships/image"/><Relationship Id="rId29" Target="../media/image31.svg" Type="http://schemas.openxmlformats.org/officeDocument/2006/relationships/image"/><Relationship Id="rId3" Target="../media/image2.svg" Type="http://schemas.openxmlformats.org/officeDocument/2006/relationships/image"/><Relationship Id="rId30" Target="../media/image69.png" Type="http://schemas.openxmlformats.org/officeDocument/2006/relationships/image"/><Relationship Id="rId31" Target="../media/image70.svg" Type="http://schemas.openxmlformats.org/officeDocument/2006/relationships/image"/><Relationship Id="rId32" Target="../media/image71.png" Type="http://schemas.openxmlformats.org/officeDocument/2006/relationships/image"/><Relationship Id="rId33" Target="../media/image72.svg" Type="http://schemas.openxmlformats.org/officeDocument/2006/relationships/image"/><Relationship Id="rId34" Target="../media/image20.png" Type="http://schemas.openxmlformats.org/officeDocument/2006/relationships/image"/><Relationship Id="rId35" Target="../media/image21.svg" Type="http://schemas.openxmlformats.org/officeDocument/2006/relationships/image"/><Relationship Id="rId36" Target="../media/image73.png" Type="http://schemas.openxmlformats.org/officeDocument/2006/relationships/image"/><Relationship Id="rId37" Target="../media/image74.svg" Type="http://schemas.openxmlformats.org/officeDocument/2006/relationships/image"/><Relationship Id="rId38" Target="../media/image51.png" Type="http://schemas.openxmlformats.org/officeDocument/2006/relationships/image"/><Relationship Id="rId39" Target="../media/image5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3.png" Type="http://schemas.openxmlformats.org/officeDocument/2006/relationships/image"/><Relationship Id="rId7" Target="../media/image54.sv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slide2.xml" Type="http://schemas.openxmlformats.org/officeDocument/2006/relationships/slid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75.png" Type="http://schemas.openxmlformats.org/officeDocument/2006/relationships/image"/><Relationship Id="rId8" Target="../media/image76.png" Type="http://schemas.openxmlformats.org/officeDocument/2006/relationships/image"/><Relationship Id="rId9" Target="../media/image7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svg" Type="http://schemas.openxmlformats.org/officeDocument/2006/relationships/image"/><Relationship Id="rId12" Target="../media/image80.png" Type="http://schemas.openxmlformats.org/officeDocument/2006/relationships/image"/><Relationship Id="rId13" Target="../media/image81.png" Type="http://schemas.openxmlformats.org/officeDocument/2006/relationships/image"/><Relationship Id="rId14" Target="../media/image82.png" Type="http://schemas.openxmlformats.org/officeDocument/2006/relationships/image"/><Relationship Id="rId15" Target="../media/image29.gif" Type="http://schemas.openxmlformats.org/officeDocument/2006/relationships/image"/><Relationship Id="rId16" Target="slide2.xml" Type="http://schemas.openxmlformats.org/officeDocument/2006/relationships/slide"/><Relationship Id="rId17" Target="../media/image26.png" Type="http://schemas.openxmlformats.org/officeDocument/2006/relationships/imag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svg" Type="http://schemas.openxmlformats.org/officeDocument/2006/relationships/image"/><Relationship Id="rId12" Target="../media/image40.png" Type="http://schemas.openxmlformats.org/officeDocument/2006/relationships/image"/><Relationship Id="rId13" Target="../media/image41.svg" Type="http://schemas.openxmlformats.org/officeDocument/2006/relationships/image"/><Relationship Id="rId14" Target="../media/image38.png" Type="http://schemas.openxmlformats.org/officeDocument/2006/relationships/image"/><Relationship Id="rId15" Target="../media/image39.svg" Type="http://schemas.openxmlformats.org/officeDocument/2006/relationships/imag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slide2.xml" Type="http://schemas.openxmlformats.org/officeDocument/2006/relationships/slide"/><Relationship Id="rId5" Target="../media/image48.png" Type="http://schemas.openxmlformats.org/officeDocument/2006/relationships/image"/><Relationship Id="rId6" Target="../media/image49.svg" Type="http://schemas.openxmlformats.org/officeDocument/2006/relationships/image"/><Relationship Id="rId7" Target="../media/image83.png" Type="http://schemas.openxmlformats.org/officeDocument/2006/relationships/image"/><Relationship Id="rId8" Target="../media/image84.pn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11" Target="../media/image79.svg" Type="http://schemas.openxmlformats.org/officeDocument/2006/relationships/image"/><Relationship Id="rId12" Target="../media/image7.gif" Type="http://schemas.openxmlformats.org/officeDocument/2006/relationships/image"/><Relationship Id="rId13" Target="../media/image86.png" Type="http://schemas.openxmlformats.org/officeDocument/2006/relationships/image"/><Relationship Id="rId14" Target="../media/image87.png" Type="http://schemas.openxmlformats.org/officeDocument/2006/relationships/image"/><Relationship Id="rId15" Target="../media/image88.png" Type="http://schemas.openxmlformats.org/officeDocument/2006/relationships/image"/><Relationship Id="rId16" Target="../media/image29.gif" Type="http://schemas.openxmlformats.org/officeDocument/2006/relationships/image"/><Relationship Id="rId17" Target="slide2.xml" Type="http://schemas.openxmlformats.org/officeDocument/2006/relationships/slide"/><Relationship Id="rId2" Target="../media/image51.png" Type="http://schemas.openxmlformats.org/officeDocument/2006/relationships/image"/><Relationship Id="rId3" Target="../media/image52.sv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Relationship Id="rId6" Target="../media/image32.png" Type="http://schemas.openxmlformats.org/officeDocument/2006/relationships/image"/><Relationship Id="rId7" Target="../media/image33.svg" Type="http://schemas.openxmlformats.org/officeDocument/2006/relationships/image"/><Relationship Id="rId8" Target="../media/image27.png" Type="http://schemas.openxmlformats.org/officeDocument/2006/relationships/image"/><Relationship Id="rId9" Target="../media/image28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9.svg" Type="http://schemas.openxmlformats.org/officeDocument/2006/relationships/image"/><Relationship Id="rId11" Target="../media/image42.png" Type="http://schemas.openxmlformats.org/officeDocument/2006/relationships/image"/><Relationship Id="rId12" Target="../media/image43.svg" Type="http://schemas.openxmlformats.org/officeDocument/2006/relationships/image"/><Relationship Id="rId13" Target="../media/image44.png" Type="http://schemas.openxmlformats.org/officeDocument/2006/relationships/image"/><Relationship Id="rId14" Target="../media/image45.svg" Type="http://schemas.openxmlformats.org/officeDocument/2006/relationships/image"/><Relationship Id="rId15" Target="../media/image46.png" Type="http://schemas.openxmlformats.org/officeDocument/2006/relationships/image"/><Relationship Id="rId16" Target="../media/image47.svg" Type="http://schemas.openxmlformats.org/officeDocument/2006/relationships/image"/><Relationship Id="rId17" Target="slide2.xml" Type="http://schemas.openxmlformats.org/officeDocument/2006/relationships/slide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1.png" Type="http://schemas.openxmlformats.org/officeDocument/2006/relationships/image"/><Relationship Id="rId7" Target="../media/image52.svg" Type="http://schemas.openxmlformats.org/officeDocument/2006/relationships/image"/><Relationship Id="rId8" Target="../media/image34.gif" Type="http://schemas.openxmlformats.org/officeDocument/2006/relationships/image"/><Relationship Id="rId9" Target="../media/image3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509980" y="1509980"/>
            <a:ext cx="15268040" cy="6685149"/>
            <a:chOff x="0" y="0"/>
            <a:chExt cx="4021212" cy="17606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21212" cy="1760698"/>
            </a:xfrm>
            <a:custGeom>
              <a:avLst/>
              <a:gdLst/>
              <a:ahLst/>
              <a:cxnLst/>
              <a:rect r="r" b="b" t="t" l="l"/>
              <a:pathLst>
                <a:path h="1760698" w="4021212">
                  <a:moveTo>
                    <a:pt x="24846" y="0"/>
                  </a:moveTo>
                  <a:lnTo>
                    <a:pt x="3996366" y="0"/>
                  </a:lnTo>
                  <a:cubicBezTo>
                    <a:pt x="4010088" y="0"/>
                    <a:pt x="4021212" y="11124"/>
                    <a:pt x="4021212" y="24846"/>
                  </a:cubicBezTo>
                  <a:lnTo>
                    <a:pt x="4021212" y="1735851"/>
                  </a:lnTo>
                  <a:cubicBezTo>
                    <a:pt x="4021212" y="1749574"/>
                    <a:pt x="4010088" y="1760698"/>
                    <a:pt x="3996366" y="1760698"/>
                  </a:cubicBezTo>
                  <a:lnTo>
                    <a:pt x="24846" y="1760698"/>
                  </a:lnTo>
                  <a:cubicBezTo>
                    <a:pt x="11124" y="1760698"/>
                    <a:pt x="0" y="1749574"/>
                    <a:pt x="0" y="1735851"/>
                  </a:cubicBezTo>
                  <a:lnTo>
                    <a:pt x="0" y="24846"/>
                  </a:lnTo>
                  <a:cubicBezTo>
                    <a:pt x="0" y="11124"/>
                    <a:pt x="11124" y="0"/>
                    <a:pt x="2484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4021212" cy="178927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5341087" y="6151992"/>
            <a:ext cx="3370555" cy="3571879"/>
          </a:xfrm>
          <a:custGeom>
            <a:avLst/>
            <a:gdLst/>
            <a:ahLst/>
            <a:cxnLst/>
            <a:rect r="r" b="b" t="t" l="l"/>
            <a:pathLst>
              <a:path h="3571879" w="3370555">
                <a:moveTo>
                  <a:pt x="0" y="0"/>
                </a:moveTo>
                <a:lnTo>
                  <a:pt x="3370556" y="0"/>
                </a:lnTo>
                <a:lnTo>
                  <a:pt x="3370556" y="3571879"/>
                </a:lnTo>
                <a:lnTo>
                  <a:pt x="0" y="357187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5926144" y="7054003"/>
            <a:ext cx="2319862" cy="2761741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true" flipV="false" rot="0">
            <a:off x="6457336" y="876271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25744" y="6115484"/>
            <a:ext cx="2196534" cy="938519"/>
          </a:xfrm>
          <a:custGeom>
            <a:avLst/>
            <a:gdLst/>
            <a:ahLst/>
            <a:cxnLst/>
            <a:rect r="r" b="b" t="t" l="l"/>
            <a:pathLst>
              <a:path h="938519" w="2196534">
                <a:moveTo>
                  <a:pt x="0" y="0"/>
                </a:moveTo>
                <a:lnTo>
                  <a:pt x="2196534" y="0"/>
                </a:lnTo>
                <a:lnTo>
                  <a:pt x="2196534" y="938519"/>
                </a:lnTo>
                <a:lnTo>
                  <a:pt x="0" y="9385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068873" y="6111491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2"/>
                </a:lnTo>
                <a:lnTo>
                  <a:pt x="0" y="94251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0713082" y="6136966"/>
            <a:ext cx="2221897" cy="917038"/>
          </a:xfrm>
          <a:custGeom>
            <a:avLst/>
            <a:gdLst/>
            <a:ahLst/>
            <a:cxnLst/>
            <a:rect r="r" b="b" t="t" l="l"/>
            <a:pathLst>
              <a:path h="917038" w="2221897">
                <a:moveTo>
                  <a:pt x="0" y="0"/>
                </a:moveTo>
                <a:lnTo>
                  <a:pt x="2221897" y="0"/>
                </a:lnTo>
                <a:lnTo>
                  <a:pt x="2221897" y="917037"/>
                </a:lnTo>
                <a:lnTo>
                  <a:pt x="0" y="91703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5511053" y="682309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2695009" y="596383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5" y="0"/>
                </a:lnTo>
                <a:lnTo>
                  <a:pt x="2377745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424017" y="670536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true" flipV="false" rot="0">
            <a:off x="13950410" y="8614008"/>
            <a:ext cx="1855950" cy="1091101"/>
          </a:xfrm>
          <a:custGeom>
            <a:avLst/>
            <a:gdLst/>
            <a:ahLst/>
            <a:cxnLst/>
            <a:rect r="r" b="b" t="t" l="l"/>
            <a:pathLst>
              <a:path h="1091101" w="1855950">
                <a:moveTo>
                  <a:pt x="1855950" y="0"/>
                </a:moveTo>
                <a:lnTo>
                  <a:pt x="0" y="0"/>
                </a:lnTo>
                <a:lnTo>
                  <a:pt x="0" y="1091101"/>
                </a:lnTo>
                <a:lnTo>
                  <a:pt x="1855950" y="1091101"/>
                </a:lnTo>
                <a:lnTo>
                  <a:pt x="185595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375433" y="6228904"/>
            <a:ext cx="2319577" cy="3476205"/>
          </a:xfrm>
          <a:custGeom>
            <a:avLst/>
            <a:gdLst/>
            <a:ahLst/>
            <a:cxnLst/>
            <a:rect r="r" b="b" t="t" l="l"/>
            <a:pathLst>
              <a:path h="3476205" w="2319577">
                <a:moveTo>
                  <a:pt x="0" y="0"/>
                </a:moveTo>
                <a:lnTo>
                  <a:pt x="2319576" y="0"/>
                </a:lnTo>
                <a:lnTo>
                  <a:pt x="2319576" y="3476205"/>
                </a:lnTo>
                <a:lnTo>
                  <a:pt x="0" y="3476205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604890">
            <a:off x="17509575" y="4896612"/>
            <a:ext cx="554300" cy="577396"/>
          </a:xfrm>
          <a:prstGeom prst="rect">
            <a:avLst/>
          </a:prstGeom>
        </p:spPr>
      </p:pic>
      <p:pic>
        <p:nvPicPr>
          <p:cNvPr name="Picture 22" id="22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1221735">
            <a:off x="17085962" y="3338385"/>
            <a:ext cx="397359" cy="413915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0">
            <a:off x="17517576" y="1957766"/>
            <a:ext cx="269149" cy="280364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599390">
            <a:off x="421312" y="5056909"/>
            <a:ext cx="554300" cy="577396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368085">
            <a:off x="788009" y="3418711"/>
            <a:ext cx="397359" cy="41391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5">
            <a:alphaModFix amt="71000"/>
          </a:blip>
          <a:srcRect l="0" t="0" r="0" b="0"/>
          <a:stretch>
            <a:fillRect/>
          </a:stretch>
        </p:blipFill>
        <p:spPr>
          <a:xfrm flipH="false" flipV="false" rot="-980286">
            <a:off x="463881" y="1925570"/>
            <a:ext cx="269149" cy="280364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2445942" y="6532526"/>
            <a:ext cx="978075" cy="934061"/>
          </a:xfrm>
          <a:prstGeom prst="rect">
            <a:avLst/>
          </a:prstGeom>
        </p:spPr>
      </p:pic>
      <p:sp>
        <p:nvSpPr>
          <p:cNvPr name="Freeform 28" id="28"/>
          <p:cNvSpPr/>
          <p:nvPr/>
        </p:nvSpPr>
        <p:spPr>
          <a:xfrm flipH="false" flipV="false" rot="0">
            <a:off x="1509980" y="6804878"/>
            <a:ext cx="2467383" cy="2780502"/>
          </a:xfrm>
          <a:custGeom>
            <a:avLst/>
            <a:gdLst/>
            <a:ahLst/>
            <a:cxnLst/>
            <a:rect r="r" b="b" t="t" l="l"/>
            <a:pathLst>
              <a:path h="2780502" w="2467383">
                <a:moveTo>
                  <a:pt x="0" y="0"/>
                </a:moveTo>
                <a:lnTo>
                  <a:pt x="2467383" y="0"/>
                </a:lnTo>
                <a:lnTo>
                  <a:pt x="2467383" y="2780502"/>
                </a:lnTo>
                <a:lnTo>
                  <a:pt x="0" y="2780502"/>
                </a:lnTo>
                <a:lnTo>
                  <a:pt x="0" y="0"/>
                </a:lnTo>
                <a:close/>
              </a:path>
            </a:pathLst>
          </a:custGeom>
          <a:blipFill>
            <a:blip r:embed="rId2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828291" y="639714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585EFF"/>
                </a:solidFill>
                <a:latin typeface="Arcade Gamer"/>
              </a:rPr>
              <a:t>PLAYER 1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955094" y="8410749"/>
            <a:ext cx="5650752" cy="950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FFFFFF"/>
                </a:solidFill>
                <a:latin typeface="Disket Mono"/>
              </a:rPr>
              <a:t>q1 deliverables : Setting the Stage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361856" y="2470934"/>
            <a:ext cx="13564288" cy="1602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759"/>
              </a:lnSpc>
            </a:pPr>
            <a:r>
              <a:rPr lang="en-US" sz="10499">
                <a:solidFill>
                  <a:srgbClr val="FF63D8"/>
                </a:solidFill>
                <a:latin typeface="Arcade Gamer"/>
              </a:rPr>
              <a:t>Q1 OVERVIEW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7021769" y="682309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788531"/>
            <a:ext cx="16305054" cy="5833155"/>
            <a:chOff x="0" y="0"/>
            <a:chExt cx="4294335" cy="153630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94335" cy="1536304"/>
            </a:xfrm>
            <a:custGeom>
              <a:avLst/>
              <a:gdLst/>
              <a:ahLst/>
              <a:cxnLst/>
              <a:rect r="r" b="b" t="t" l="l"/>
              <a:pathLst>
                <a:path h="1536304" w="4294335">
                  <a:moveTo>
                    <a:pt x="23266" y="0"/>
                  </a:moveTo>
                  <a:lnTo>
                    <a:pt x="4271069" y="0"/>
                  </a:lnTo>
                  <a:cubicBezTo>
                    <a:pt x="4277240" y="0"/>
                    <a:pt x="4283158" y="2451"/>
                    <a:pt x="4287521" y="6814"/>
                  </a:cubicBezTo>
                  <a:cubicBezTo>
                    <a:pt x="4291884" y="11178"/>
                    <a:pt x="4294335" y="17096"/>
                    <a:pt x="4294335" y="23266"/>
                  </a:cubicBezTo>
                  <a:lnTo>
                    <a:pt x="4294335" y="1513038"/>
                  </a:lnTo>
                  <a:cubicBezTo>
                    <a:pt x="4294335" y="1519209"/>
                    <a:pt x="4291884" y="1525127"/>
                    <a:pt x="4287521" y="1529490"/>
                  </a:cubicBezTo>
                  <a:cubicBezTo>
                    <a:pt x="4283158" y="1533853"/>
                    <a:pt x="4277240" y="1536304"/>
                    <a:pt x="4271069" y="1536304"/>
                  </a:cubicBezTo>
                  <a:lnTo>
                    <a:pt x="23266" y="1536304"/>
                  </a:lnTo>
                  <a:cubicBezTo>
                    <a:pt x="17096" y="1536304"/>
                    <a:pt x="11178" y="1533853"/>
                    <a:pt x="6814" y="1529490"/>
                  </a:cubicBezTo>
                  <a:cubicBezTo>
                    <a:pt x="2451" y="1525127"/>
                    <a:pt x="0" y="1519209"/>
                    <a:pt x="0" y="1513038"/>
                  </a:cubicBezTo>
                  <a:lnTo>
                    <a:pt x="0" y="23266"/>
                  </a:lnTo>
                  <a:cubicBezTo>
                    <a:pt x="0" y="17096"/>
                    <a:pt x="2451" y="11178"/>
                    <a:pt x="6814" y="6814"/>
                  </a:cubicBezTo>
                  <a:cubicBezTo>
                    <a:pt x="11178" y="2451"/>
                    <a:pt x="17096" y="0"/>
                    <a:pt x="2326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4294335" cy="159345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292966" y="2948981"/>
          <a:ext cx="15564196" cy="5495074"/>
        </p:xfrm>
        <a:graphic>
          <a:graphicData uri="http://schemas.openxmlformats.org/drawingml/2006/table">
            <a:tbl>
              <a:tblPr/>
              <a:tblGrid>
                <a:gridCol w="3112839"/>
                <a:gridCol w="3112839"/>
                <a:gridCol w="3112839"/>
                <a:gridCol w="3112839"/>
                <a:gridCol w="3112839"/>
              </a:tblGrid>
              <a:tr h="115418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Disket Mono Bold"/>
                        </a:rPr>
                        <a:t>Task Description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Disket Mono Bold"/>
                        </a:rPr>
                        <a:t>OKRs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Disket Mono Bold"/>
                        </a:rPr>
                        <a:t>Progress Update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Disket Mono Bold"/>
                        </a:rPr>
                        <a:t>Additional Notes</a:t>
                      </a:r>
                      <a:endParaRPr lang="en-US" sz="1100"/>
                    </a:p>
                    <a:p>
                      <a:pPr algn="ctr">
                        <a:lnSpc>
                          <a:spcPts val="2239"/>
                        </a:lnSpc>
                      </a:pPr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239"/>
                        </a:lnSpc>
                        <a:defRPr/>
                      </a:pPr>
                      <a:r>
                        <a:rPr lang="en-US" sz="1599">
                          <a:solidFill>
                            <a:srgbClr val="FFFFFF"/>
                          </a:solidFill>
                          <a:latin typeface="Disket Mono Bold"/>
                        </a:rPr>
                        <a:t>Challenges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85EFF"/>
                    </a:solidFill>
                  </a:tcPr>
                </a:tc>
              </a:tr>
              <a:tr h="9462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 Bold"/>
                        </a:rPr>
                        <a:t>Branching and merging code changes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 Bold"/>
                        </a:rPr>
                        <a:t>Maintain commit frequency of 5 per Q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 Bold"/>
                        </a:rPr>
                        <a:t>Commit frequency: 1 per Q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 Bold"/>
                        </a:rPr>
                        <a:t>Improved problem solving skills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 Bold"/>
                        </a:rPr>
                        <a:t>Time constraints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94625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Code reviews and feedback sessions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Achieve code coverage of 80% in unit tests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Code coverage: 0% (slightly below target)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Increased emphasis on automated testing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Limited resources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21388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Continuous integration and deployment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Automate build and deployment processes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Implementing CI/CD pipeline for automated builds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Streamlined deployment process (A BITCH CAN WISH) 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Technical issues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  <a:tr h="123449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Documentation and knowledge sharing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Maintain up-to-date documentation of codebase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Updated README and documentation for new features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code documentation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100"/>
                        </a:lnSpc>
                        <a:defRPr/>
                      </a:pPr>
                      <a:r>
                        <a:rPr lang="en-US" sz="1500">
                          <a:solidFill>
                            <a:srgbClr val="FFFFFF"/>
                          </a:solidFill>
                          <a:latin typeface="Garet"/>
                        </a:rPr>
                        <a:t>Resource allocation</a:t>
                      </a:r>
                      <a:endParaRPr lang="en-US" sz="1100"/>
                    </a:p>
                  </a:txBody>
                  <a:tcPr marL="171450" marR="171450" marT="171450" marB="171450" anchor="ctr">
                    <a:lnL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1905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1905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sp>
        <p:nvSpPr>
          <p:cNvPr name="Freeform 7" id="7"/>
          <p:cNvSpPr/>
          <p:nvPr/>
        </p:nvSpPr>
        <p:spPr>
          <a:xfrm flipH="false" flipV="false" rot="0">
            <a:off x="6611830" y="9429750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63834" y="9093726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0"/>
                </a:lnTo>
                <a:lnTo>
                  <a:pt x="0" y="14295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42593" y="8915902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8758380"/>
            <a:ext cx="3052218" cy="717550"/>
            <a:chOff x="0" y="0"/>
            <a:chExt cx="803876" cy="18898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hlinkClick r:id="rId6" action="ppaction://hlinksldjump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 Bold"/>
                  <a:hlinkClick r:id="rId6" action="ppaction://hlinksldjump"/>
                </a:rPr>
                <a:t>Agenda Page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04498" y="9789461"/>
            <a:ext cx="4914150" cy="1429571"/>
          </a:xfrm>
          <a:custGeom>
            <a:avLst/>
            <a:gdLst/>
            <a:ahLst/>
            <a:cxnLst/>
            <a:rect r="r" b="b" t="t" l="l"/>
            <a:pathLst>
              <a:path h="1429571" w="4914150">
                <a:moveTo>
                  <a:pt x="0" y="0"/>
                </a:moveTo>
                <a:lnTo>
                  <a:pt x="4914150" y="0"/>
                </a:lnTo>
                <a:lnTo>
                  <a:pt x="4914150" y="1429571"/>
                </a:lnTo>
                <a:lnTo>
                  <a:pt x="0" y="142957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rcRect l="0" t="0" r="0" b="0"/>
          <a:stretch>
            <a:fillRect/>
          </a:stretch>
        </p:blipFill>
        <p:spPr>
          <a:xfrm flipH="false" flipV="false" rot="0">
            <a:off x="5261573" y="8758380"/>
            <a:ext cx="2348115" cy="174461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193497" y="423806"/>
            <a:ext cx="17750818" cy="18884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77"/>
              </a:lnSpc>
            </a:pPr>
            <a:r>
              <a:rPr lang="en-US" sz="6408">
                <a:solidFill>
                  <a:srgbClr val="FF63D8"/>
                </a:solidFill>
                <a:latin typeface="Arcade Gamer"/>
              </a:rPr>
              <a:t>GAME DEVELOPMENT: GITHUB REPOSITORY MANAGEMENT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1435" y="1690845"/>
            <a:ext cx="16945130" cy="7923759"/>
            <a:chOff x="0" y="0"/>
            <a:chExt cx="4462915" cy="208691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462915" cy="2086916"/>
            </a:xfrm>
            <a:custGeom>
              <a:avLst/>
              <a:gdLst/>
              <a:ahLst/>
              <a:cxnLst/>
              <a:rect r="r" b="b" t="t" l="l"/>
              <a:pathLst>
                <a:path h="2086916" w="4462915">
                  <a:moveTo>
                    <a:pt x="22387" y="0"/>
                  </a:moveTo>
                  <a:lnTo>
                    <a:pt x="4440528" y="0"/>
                  </a:lnTo>
                  <a:cubicBezTo>
                    <a:pt x="4452892" y="0"/>
                    <a:pt x="4462915" y="10023"/>
                    <a:pt x="4462915" y="22387"/>
                  </a:cubicBezTo>
                  <a:lnTo>
                    <a:pt x="4462915" y="2064529"/>
                  </a:lnTo>
                  <a:cubicBezTo>
                    <a:pt x="4462915" y="2076893"/>
                    <a:pt x="4452892" y="2086916"/>
                    <a:pt x="4440528" y="2086916"/>
                  </a:cubicBezTo>
                  <a:lnTo>
                    <a:pt x="22387" y="2086916"/>
                  </a:lnTo>
                  <a:cubicBezTo>
                    <a:pt x="10023" y="2086916"/>
                    <a:pt x="0" y="2076893"/>
                    <a:pt x="0" y="2064529"/>
                  </a:cubicBezTo>
                  <a:lnTo>
                    <a:pt x="0" y="22387"/>
                  </a:lnTo>
                  <a:cubicBezTo>
                    <a:pt x="0" y="10023"/>
                    <a:pt x="10023" y="0"/>
                    <a:pt x="2238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8488F4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462915" cy="212501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Garet"/>
                </a:rPr>
                <a:t>   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7331360" y="1034555"/>
            <a:ext cx="12324764" cy="8597727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1415803" y="2271275"/>
            <a:ext cx="7086600" cy="207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METRICS AND KPIS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5"/>
          <a:srcRect l="0" t="0" r="0" b="0"/>
          <a:stretch>
            <a:fillRect/>
          </a:stretch>
        </p:blipFill>
        <p:spPr>
          <a:xfrm flipH="false" flipV="false" rot="0">
            <a:off x="671435" y="661978"/>
            <a:ext cx="744368" cy="331244"/>
          </a:xfrm>
          <a:prstGeom prst="rect">
            <a:avLst/>
          </a:prstGeom>
        </p:spPr>
      </p:pic>
      <p:grpSp>
        <p:nvGrpSpPr>
          <p:cNvPr name="Group 9" id="9"/>
          <p:cNvGrpSpPr/>
          <p:nvPr/>
        </p:nvGrpSpPr>
        <p:grpSpPr>
          <a:xfrm rot="0">
            <a:off x="1415803" y="8263644"/>
            <a:ext cx="3052218" cy="717550"/>
            <a:chOff x="0" y="0"/>
            <a:chExt cx="803876" cy="1889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hlinkClick r:id="rId6" action="ppaction://hlinksldjump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 Bold"/>
                  <a:hlinkClick r:id="rId6" action="ppaction://hlinksldjump"/>
                </a:rPr>
                <a:t>Agenda Page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true" flipV="false" rot="0">
            <a:off x="1415803" y="623658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8"/>
                </a:lnTo>
                <a:lnTo>
                  <a:pt x="268028" y="249998"/>
                </a:lnTo>
                <a:lnTo>
                  <a:pt x="2680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943305" y="6143379"/>
            <a:ext cx="5706405" cy="1788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4"/>
              </a:lnSpc>
            </a:pPr>
            <a:r>
              <a:rPr lang="en-US" sz="2053">
                <a:solidFill>
                  <a:srgbClr val="FFFFFF"/>
                </a:solidFill>
                <a:latin typeface="Disket Mono"/>
              </a:rPr>
              <a:t>the key metrics and performance indicators (KPIs) that we are tracking for both our content creation and game development projects</a:t>
            </a:r>
            <a:r>
              <a:rPr lang="en-US" sz="2053">
                <a:solidFill>
                  <a:srgbClr val="FFFFFF"/>
                </a:solidFill>
                <a:latin typeface="Disket Mono"/>
              </a:rPr>
              <a:t> 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790858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232441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674023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115605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1" y="0"/>
                </a:lnTo>
                <a:lnTo>
                  <a:pt x="365831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557187" y="661978"/>
            <a:ext cx="365831" cy="331244"/>
          </a:xfrm>
          <a:custGeom>
            <a:avLst/>
            <a:gdLst/>
            <a:ahLst/>
            <a:cxnLst/>
            <a:rect r="r" b="b" t="t" l="l"/>
            <a:pathLst>
              <a:path h="331244" w="365831">
                <a:moveTo>
                  <a:pt x="0" y="0"/>
                </a:moveTo>
                <a:lnTo>
                  <a:pt x="365832" y="0"/>
                </a:lnTo>
                <a:lnTo>
                  <a:pt x="365832" y="331244"/>
                </a:lnTo>
                <a:lnTo>
                  <a:pt x="0" y="33124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5664300" y="661011"/>
            <a:ext cx="1952265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463"/>
              </a:lnSpc>
            </a:pPr>
            <a:r>
              <a:rPr lang="en-US" sz="2199">
                <a:solidFill>
                  <a:srgbClr val="FF63D8"/>
                </a:solidFill>
                <a:latin typeface="Arcade Gamer"/>
              </a:rPr>
              <a:t>PLAYER 2</a:t>
            </a:r>
          </a:p>
        </p:txBody>
      </p:sp>
      <p:sp>
        <p:nvSpPr>
          <p:cNvPr name="Freeform 20" id="20"/>
          <p:cNvSpPr/>
          <p:nvPr/>
        </p:nvSpPr>
        <p:spPr>
          <a:xfrm flipH="false" flipV="false" rot="0">
            <a:off x="13577264" y="649239"/>
            <a:ext cx="2087036" cy="379461"/>
          </a:xfrm>
          <a:custGeom>
            <a:avLst/>
            <a:gdLst/>
            <a:ahLst/>
            <a:cxnLst/>
            <a:rect r="r" b="b" t="t" l="l"/>
            <a:pathLst>
              <a:path h="379461" w="2087036">
                <a:moveTo>
                  <a:pt x="0" y="0"/>
                </a:moveTo>
                <a:lnTo>
                  <a:pt x="2087036" y="0"/>
                </a:lnTo>
                <a:lnTo>
                  <a:pt x="2087036" y="379461"/>
                </a:lnTo>
                <a:lnTo>
                  <a:pt x="0" y="37946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6627910" y="692023"/>
            <a:ext cx="4244462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63"/>
              </a:lnSpc>
            </a:pPr>
            <a:r>
              <a:rPr lang="en-US" sz="2199">
                <a:solidFill>
                  <a:srgbClr val="FFFFFF"/>
                </a:solidFill>
                <a:latin typeface="Arcade Gamer"/>
              </a:rPr>
              <a:t>HIGHSCORE </a:t>
            </a:r>
            <a:r>
              <a:rPr lang="en-US" sz="2199">
                <a:solidFill>
                  <a:srgbClr val="21EF80"/>
                </a:solidFill>
                <a:latin typeface="Arcade Gamer"/>
              </a:rPr>
              <a:t>2500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485775"/>
            <a:ext cx="17259300" cy="9286429"/>
            <a:chOff x="0" y="0"/>
            <a:chExt cx="4545659" cy="24458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45808"/>
            </a:xfrm>
            <a:custGeom>
              <a:avLst/>
              <a:gdLst/>
              <a:ahLst/>
              <a:cxnLst/>
              <a:rect r="r" b="b" t="t" l="l"/>
              <a:pathLst>
                <a:path h="2445808" w="4545659">
                  <a:moveTo>
                    <a:pt x="21980" y="0"/>
                  </a:moveTo>
                  <a:lnTo>
                    <a:pt x="4523680" y="0"/>
                  </a:lnTo>
                  <a:cubicBezTo>
                    <a:pt x="4535819" y="0"/>
                    <a:pt x="4545659" y="9841"/>
                    <a:pt x="4545659" y="21980"/>
                  </a:cubicBezTo>
                  <a:lnTo>
                    <a:pt x="4545659" y="2423829"/>
                  </a:lnTo>
                  <a:cubicBezTo>
                    <a:pt x="4545659" y="2435968"/>
                    <a:pt x="4535819" y="2445808"/>
                    <a:pt x="4523680" y="2445808"/>
                  </a:cubicBezTo>
                  <a:lnTo>
                    <a:pt x="21980" y="2445808"/>
                  </a:lnTo>
                  <a:cubicBezTo>
                    <a:pt x="9841" y="2445808"/>
                    <a:pt x="0" y="2435968"/>
                    <a:pt x="0" y="2423829"/>
                  </a:cubicBezTo>
                  <a:lnTo>
                    <a:pt x="0" y="21980"/>
                  </a:lnTo>
                  <a:cubicBezTo>
                    <a:pt x="0" y="9841"/>
                    <a:pt x="9841" y="0"/>
                    <a:pt x="21980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4545659" cy="2474383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18499" y="3091873"/>
            <a:ext cx="840801" cy="84079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9944" t="-53048" r="-10964" b="-28315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418499" y="2060287"/>
            <a:ext cx="840801" cy="84079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64856" t="-391570" r="-289609" b="-490133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16418499" y="1028700"/>
            <a:ext cx="840801" cy="840798"/>
            <a:chOff x="0" y="0"/>
            <a:chExt cx="6350000" cy="6349975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30825" t="-89286" r="-43999" b="-72951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4562690" y="2480686"/>
            <a:ext cx="2506383" cy="1451986"/>
            <a:chOff x="0" y="0"/>
            <a:chExt cx="1035847" cy="60008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35847" cy="600082"/>
            </a:xfrm>
            <a:custGeom>
              <a:avLst/>
              <a:gdLst/>
              <a:ahLst/>
              <a:cxnLst/>
              <a:rect r="r" b="b" t="t" l="l"/>
              <a:pathLst>
                <a:path h="600082" w="1035847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035847" cy="62865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New @airareels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315786" y="1943100"/>
            <a:ext cx="840801" cy="84079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5466216" y="7725805"/>
            <a:ext cx="1793084" cy="1793084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got into 10+ PR lists </a:t>
              </a:r>
            </a:p>
          </p:txBody>
        </p:sp>
      </p:grpSp>
      <p:sp>
        <p:nvSpPr>
          <p:cNvPr name="Freeform 19" id="19"/>
          <p:cNvSpPr/>
          <p:nvPr/>
        </p:nvSpPr>
        <p:spPr>
          <a:xfrm flipH="true" flipV="false" rot="0">
            <a:off x="1028700" y="110063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196664" y="2490831"/>
            <a:ext cx="2506383" cy="1451986"/>
            <a:chOff x="0" y="0"/>
            <a:chExt cx="1035847" cy="60008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35847" cy="600082"/>
            </a:xfrm>
            <a:custGeom>
              <a:avLst/>
              <a:gdLst/>
              <a:ahLst/>
              <a:cxnLst/>
              <a:rect r="r" b="b" t="t" l="l"/>
              <a:pathLst>
                <a:path h="600082" w="1035847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28575"/>
              <a:ext cx="1035847" cy="62865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increased impact 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974056" y="1943100"/>
            <a:ext cx="840801" cy="840798"/>
            <a:chOff x="0" y="0"/>
            <a:chExt cx="6350000" cy="634997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064263" y="7725805"/>
            <a:ext cx="1793084" cy="1793084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free wallpapers for @plantreels subs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3370716" y="7725805"/>
            <a:ext cx="1793084" cy="1793084"/>
            <a:chOff x="0" y="0"/>
            <a:chExt cx="812800" cy="812800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name="TextBox 30" id="30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Airareels Launch 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8145433" y="2480686"/>
            <a:ext cx="2506383" cy="1451986"/>
            <a:chOff x="0" y="0"/>
            <a:chExt cx="1035847" cy="600082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035847" cy="600082"/>
            </a:xfrm>
            <a:custGeom>
              <a:avLst/>
              <a:gdLst/>
              <a:ahLst/>
              <a:cxnLst/>
              <a:rect r="r" b="b" t="t" l="l"/>
              <a:pathLst>
                <a:path h="600082" w="1035847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28575"/>
              <a:ext cx="1035847" cy="62865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Growing community! @plantreels </a:t>
              </a: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9002683" y="1869498"/>
            <a:ext cx="840801" cy="840798"/>
            <a:chOff x="0" y="0"/>
            <a:chExt cx="6350000" cy="6349975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/>
              <a:stretch>
                <a:fillRect l="0" t="-1830" r="0" b="-1830"/>
              </a:stretch>
            </a:blipFill>
          </p:spPr>
        </p:sp>
      </p:grpSp>
      <p:grpSp>
        <p:nvGrpSpPr>
          <p:cNvPr name="Group 36" id="36"/>
          <p:cNvGrpSpPr/>
          <p:nvPr/>
        </p:nvGrpSpPr>
        <p:grpSpPr>
          <a:xfrm rot="0">
            <a:off x="8756828" y="7725805"/>
            <a:ext cx="1793084" cy="1793084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name="TextBox 38" id="38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@plantreels was featured 4 @thesill </a:t>
              </a:r>
            </a:p>
          </p:txBody>
        </p:sp>
      </p:grpSp>
      <p:sp>
        <p:nvSpPr>
          <p:cNvPr name="Freeform 39" id="39"/>
          <p:cNvSpPr/>
          <p:nvPr/>
        </p:nvSpPr>
        <p:spPr>
          <a:xfrm flipH="false" flipV="false" rot="0">
            <a:off x="4419245" y="4296539"/>
            <a:ext cx="4194138" cy="4205310"/>
          </a:xfrm>
          <a:custGeom>
            <a:avLst/>
            <a:gdLst/>
            <a:ahLst/>
            <a:cxnLst/>
            <a:rect r="r" b="b" t="t" l="l"/>
            <a:pathLst>
              <a:path h="4205310" w="4194138">
                <a:moveTo>
                  <a:pt x="0" y="0"/>
                </a:moveTo>
                <a:lnTo>
                  <a:pt x="4194138" y="0"/>
                </a:lnTo>
                <a:lnTo>
                  <a:pt x="4194138" y="4205310"/>
                </a:lnTo>
                <a:lnTo>
                  <a:pt x="0" y="42053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2111" t="0" r="-11819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1196664" y="4296539"/>
            <a:ext cx="3079136" cy="5123079"/>
          </a:xfrm>
          <a:custGeom>
            <a:avLst/>
            <a:gdLst/>
            <a:ahLst/>
            <a:cxnLst/>
            <a:rect r="r" b="b" t="t" l="l"/>
            <a:pathLst>
              <a:path h="5123079" w="3079136">
                <a:moveTo>
                  <a:pt x="0" y="0"/>
                </a:moveTo>
                <a:lnTo>
                  <a:pt x="3079136" y="0"/>
                </a:lnTo>
                <a:lnTo>
                  <a:pt x="3079136" y="5123078"/>
                </a:lnTo>
                <a:lnTo>
                  <a:pt x="0" y="512307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18624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11266256" y="2363499"/>
            <a:ext cx="4537802" cy="4894748"/>
          </a:xfrm>
          <a:custGeom>
            <a:avLst/>
            <a:gdLst/>
            <a:ahLst/>
            <a:cxnLst/>
            <a:rect r="r" b="b" t="t" l="l"/>
            <a:pathLst>
              <a:path h="4894748" w="4537802">
                <a:moveTo>
                  <a:pt x="0" y="0"/>
                </a:moveTo>
                <a:lnTo>
                  <a:pt x="4537803" y="0"/>
                </a:lnTo>
                <a:lnTo>
                  <a:pt x="4537803" y="4894748"/>
                </a:lnTo>
                <a:lnTo>
                  <a:pt x="0" y="489474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1581442" y="990600"/>
            <a:ext cx="6563991" cy="952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BRANDING UPDATES + SPONOSORSHIPS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30852" y="4170622"/>
            <a:ext cx="3399205" cy="2292350"/>
            <a:chOff x="0" y="0"/>
            <a:chExt cx="784187" cy="5288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4187" cy="528839"/>
            </a:xfrm>
            <a:custGeom>
              <a:avLst/>
              <a:gdLst/>
              <a:ahLst/>
              <a:cxnLst/>
              <a:rect r="r" b="b" t="t" l="l"/>
              <a:pathLst>
                <a:path h="528839" w="784187">
                  <a:moveTo>
                    <a:pt x="45551" y="0"/>
                  </a:moveTo>
                  <a:lnTo>
                    <a:pt x="738636" y="0"/>
                  </a:lnTo>
                  <a:cubicBezTo>
                    <a:pt x="763793" y="0"/>
                    <a:pt x="784187" y="20394"/>
                    <a:pt x="784187" y="45551"/>
                  </a:cubicBezTo>
                  <a:lnTo>
                    <a:pt x="784187" y="483287"/>
                  </a:lnTo>
                  <a:cubicBezTo>
                    <a:pt x="784187" y="508445"/>
                    <a:pt x="763793" y="528839"/>
                    <a:pt x="738636" y="528839"/>
                  </a:cubicBezTo>
                  <a:lnTo>
                    <a:pt x="45551" y="528839"/>
                  </a:lnTo>
                  <a:cubicBezTo>
                    <a:pt x="20394" y="528839"/>
                    <a:pt x="0" y="508445"/>
                    <a:pt x="0" y="483287"/>
                  </a:cubicBezTo>
                  <a:lnTo>
                    <a:pt x="0" y="45551"/>
                  </a:lnTo>
                  <a:cubicBezTo>
                    <a:pt x="0" y="20394"/>
                    <a:pt x="20394" y="0"/>
                    <a:pt x="45551" y="0"/>
                  </a:cubicBezTo>
                  <a:close/>
                </a:path>
              </a:pathLst>
            </a:custGeom>
            <a:solidFill>
              <a:srgbClr val="21EF8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784187" cy="60503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499"/>
                </a:lnSpc>
              </a:pP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cade Gamer"/>
                </a:rPr>
                <a:t>MARKET</a:t>
              </a:r>
            </a:p>
            <a:p>
              <a:pPr algn="ctr">
                <a:lnSpc>
                  <a:spcPts val="3499"/>
                </a:lnSpc>
              </a:pPr>
              <a:r>
                <a:rPr lang="en-US" sz="2499">
                  <a:solidFill>
                    <a:srgbClr val="000000"/>
                  </a:solidFill>
                  <a:latin typeface="Arcade Gamer"/>
                </a:rPr>
                <a:t>TRENDS</a:t>
              </a:r>
            </a:p>
            <a:p>
              <a:pPr algn="ctr">
                <a:lnSpc>
                  <a:spcPts val="349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901396" y="4469898"/>
            <a:ext cx="2516448" cy="962025"/>
            <a:chOff x="0" y="0"/>
            <a:chExt cx="1229054" cy="4698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29054" cy="469861"/>
            </a:xfrm>
            <a:custGeom>
              <a:avLst/>
              <a:gdLst/>
              <a:ahLst/>
              <a:cxnLst/>
              <a:rect r="r" b="b" t="t" l="l"/>
              <a:pathLst>
                <a:path h="469861" w="1229054">
                  <a:moveTo>
                    <a:pt x="61531" y="0"/>
                  </a:moveTo>
                  <a:lnTo>
                    <a:pt x="1167523" y="0"/>
                  </a:lnTo>
                  <a:cubicBezTo>
                    <a:pt x="1183842" y="0"/>
                    <a:pt x="1199493" y="6483"/>
                    <a:pt x="1211032" y="18022"/>
                  </a:cubicBezTo>
                  <a:cubicBezTo>
                    <a:pt x="1222571" y="29561"/>
                    <a:pt x="1229054" y="45212"/>
                    <a:pt x="1229054" y="61531"/>
                  </a:cubicBezTo>
                  <a:lnTo>
                    <a:pt x="1229054" y="408330"/>
                  </a:lnTo>
                  <a:cubicBezTo>
                    <a:pt x="1229054" y="424649"/>
                    <a:pt x="1222571" y="440300"/>
                    <a:pt x="1211032" y="451839"/>
                  </a:cubicBezTo>
                  <a:cubicBezTo>
                    <a:pt x="1199493" y="463378"/>
                    <a:pt x="1183842" y="469861"/>
                    <a:pt x="1167523" y="469861"/>
                  </a:cubicBezTo>
                  <a:lnTo>
                    <a:pt x="61531" y="469861"/>
                  </a:lnTo>
                  <a:cubicBezTo>
                    <a:pt x="45212" y="469861"/>
                    <a:pt x="29561" y="463378"/>
                    <a:pt x="18022" y="451839"/>
                  </a:cubicBezTo>
                  <a:cubicBezTo>
                    <a:pt x="6483" y="440300"/>
                    <a:pt x="0" y="424649"/>
                    <a:pt x="0" y="408330"/>
                  </a:cubicBezTo>
                  <a:lnTo>
                    <a:pt x="0" y="61531"/>
                  </a:lnTo>
                  <a:cubicBezTo>
                    <a:pt x="0" y="45212"/>
                    <a:pt x="6483" y="29561"/>
                    <a:pt x="18022" y="18022"/>
                  </a:cubicBezTo>
                  <a:cubicBezTo>
                    <a:pt x="29561" y="6483"/>
                    <a:pt x="45212" y="0"/>
                    <a:pt x="61531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1229054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Risk Mitigation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005752" y="2806191"/>
            <a:ext cx="2511007" cy="962025"/>
            <a:chOff x="0" y="0"/>
            <a:chExt cx="1226396" cy="46986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26396" cy="469861"/>
            </a:xfrm>
            <a:custGeom>
              <a:avLst/>
              <a:gdLst/>
              <a:ahLst/>
              <a:cxnLst/>
              <a:rect r="r" b="b" t="t" l="l"/>
              <a:pathLst>
                <a:path h="469861" w="1226396">
                  <a:moveTo>
                    <a:pt x="61664" y="0"/>
                  </a:moveTo>
                  <a:lnTo>
                    <a:pt x="1164732" y="0"/>
                  </a:lnTo>
                  <a:cubicBezTo>
                    <a:pt x="1198788" y="0"/>
                    <a:pt x="1226396" y="27608"/>
                    <a:pt x="1226396" y="61664"/>
                  </a:cubicBezTo>
                  <a:lnTo>
                    <a:pt x="1226396" y="408197"/>
                  </a:lnTo>
                  <a:cubicBezTo>
                    <a:pt x="1226396" y="442253"/>
                    <a:pt x="1198788" y="469861"/>
                    <a:pt x="1164732" y="469861"/>
                  </a:cubicBezTo>
                  <a:lnTo>
                    <a:pt x="61664" y="469861"/>
                  </a:lnTo>
                  <a:cubicBezTo>
                    <a:pt x="45310" y="469861"/>
                    <a:pt x="29625" y="463364"/>
                    <a:pt x="18061" y="451800"/>
                  </a:cubicBezTo>
                  <a:cubicBezTo>
                    <a:pt x="6497" y="440236"/>
                    <a:pt x="0" y="424551"/>
                    <a:pt x="0" y="408197"/>
                  </a:cubicBezTo>
                  <a:lnTo>
                    <a:pt x="0" y="61664"/>
                  </a:lnTo>
                  <a:cubicBezTo>
                    <a:pt x="0" y="45310"/>
                    <a:pt x="6497" y="29625"/>
                    <a:pt x="18061" y="18061"/>
                  </a:cubicBezTo>
                  <a:cubicBezTo>
                    <a:pt x="29625" y="6497"/>
                    <a:pt x="45310" y="0"/>
                    <a:pt x="61664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1226396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Consumer Behavior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15771" y="6853100"/>
            <a:ext cx="2779962" cy="1228725"/>
            <a:chOff x="0" y="0"/>
            <a:chExt cx="1357756" cy="6001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57756" cy="600119"/>
            </a:xfrm>
            <a:custGeom>
              <a:avLst/>
              <a:gdLst/>
              <a:ahLst/>
              <a:cxnLst/>
              <a:rect r="r" b="b" t="t" l="l"/>
              <a:pathLst>
                <a:path h="600119" w="1357756">
                  <a:moveTo>
                    <a:pt x="55698" y="0"/>
                  </a:moveTo>
                  <a:lnTo>
                    <a:pt x="1302058" y="0"/>
                  </a:lnTo>
                  <a:cubicBezTo>
                    <a:pt x="1332819" y="0"/>
                    <a:pt x="1357756" y="24937"/>
                    <a:pt x="1357756" y="55698"/>
                  </a:cubicBezTo>
                  <a:lnTo>
                    <a:pt x="1357756" y="544421"/>
                  </a:lnTo>
                  <a:cubicBezTo>
                    <a:pt x="1357756" y="575182"/>
                    <a:pt x="1332819" y="600119"/>
                    <a:pt x="1302058" y="600119"/>
                  </a:cubicBezTo>
                  <a:lnTo>
                    <a:pt x="55698" y="600119"/>
                  </a:lnTo>
                  <a:cubicBezTo>
                    <a:pt x="24937" y="600119"/>
                    <a:pt x="0" y="575182"/>
                    <a:pt x="0" y="544421"/>
                  </a:cubicBezTo>
                  <a:lnTo>
                    <a:pt x="0" y="55698"/>
                  </a:lnTo>
                  <a:cubicBezTo>
                    <a:pt x="0" y="24937"/>
                    <a:pt x="24937" y="0"/>
                    <a:pt x="55698" y="0"/>
                  </a:cubicBezTo>
                  <a:close/>
                </a:path>
              </a:pathLst>
            </a:custGeom>
            <a:solidFill>
              <a:srgbClr val="585E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357756" cy="628694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vibe low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076826" y="6153941"/>
            <a:ext cx="2204140" cy="1005996"/>
            <a:chOff x="0" y="0"/>
            <a:chExt cx="1076520" cy="49133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76520" cy="491337"/>
            </a:xfrm>
            <a:custGeom>
              <a:avLst/>
              <a:gdLst/>
              <a:ahLst/>
              <a:cxnLst/>
              <a:rect r="r" b="b" t="t" l="l"/>
              <a:pathLst>
                <a:path h="491337" w="1076520">
                  <a:moveTo>
                    <a:pt x="70249" y="0"/>
                  </a:moveTo>
                  <a:lnTo>
                    <a:pt x="1006271" y="0"/>
                  </a:lnTo>
                  <a:cubicBezTo>
                    <a:pt x="1045069" y="0"/>
                    <a:pt x="1076520" y="31452"/>
                    <a:pt x="1076520" y="70249"/>
                  </a:cubicBezTo>
                  <a:lnTo>
                    <a:pt x="1076520" y="421088"/>
                  </a:lnTo>
                  <a:cubicBezTo>
                    <a:pt x="1076520" y="439719"/>
                    <a:pt x="1069119" y="457587"/>
                    <a:pt x="1055945" y="470761"/>
                  </a:cubicBezTo>
                  <a:cubicBezTo>
                    <a:pt x="1042770" y="483935"/>
                    <a:pt x="1024902" y="491337"/>
                    <a:pt x="1006271" y="491337"/>
                  </a:cubicBezTo>
                  <a:lnTo>
                    <a:pt x="70249" y="491337"/>
                  </a:lnTo>
                  <a:cubicBezTo>
                    <a:pt x="31452" y="491337"/>
                    <a:pt x="0" y="459885"/>
                    <a:pt x="0" y="421088"/>
                  </a:cubicBezTo>
                  <a:lnTo>
                    <a:pt x="0" y="70249"/>
                  </a:lnTo>
                  <a:cubicBezTo>
                    <a:pt x="0" y="31452"/>
                    <a:pt x="31452" y="0"/>
                    <a:pt x="70249" y="0"/>
                  </a:cubicBezTo>
                  <a:close/>
                </a:path>
              </a:pathLst>
            </a:custGeom>
            <a:solidFill>
              <a:srgbClr val="FF63D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28575"/>
              <a:ext cx="1076520" cy="519912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Analysis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17" id="17"/>
          <p:cNvSpPr/>
          <p:nvPr/>
        </p:nvSpPr>
        <p:spPr>
          <a:xfrm>
            <a:off x="14530057" y="5316797"/>
            <a:ext cx="1648839" cy="837143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9417844" y="5049472"/>
            <a:ext cx="1713008" cy="134187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9" id="19"/>
          <p:cNvSpPr/>
          <p:nvPr/>
        </p:nvSpPr>
        <p:spPr>
          <a:xfrm flipV="true">
            <a:off x="13638472" y="3768216"/>
            <a:ext cx="283684" cy="40240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>
            <a:off x="12923877" y="6462972"/>
            <a:ext cx="31799" cy="390128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1" id="21"/>
          <p:cNvGrpSpPr/>
          <p:nvPr/>
        </p:nvGrpSpPr>
        <p:grpSpPr>
          <a:xfrm rot="0">
            <a:off x="14948415" y="1028700"/>
            <a:ext cx="2272258" cy="962025"/>
            <a:chOff x="0" y="0"/>
            <a:chExt cx="1109790" cy="46986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expansion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flipV="true">
            <a:off x="14754661" y="1990725"/>
            <a:ext cx="836477" cy="81546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5" id="25"/>
          <p:cNvGrpSpPr/>
          <p:nvPr/>
        </p:nvGrpSpPr>
        <p:grpSpPr>
          <a:xfrm rot="0">
            <a:off x="11380855" y="1028700"/>
            <a:ext cx="2272258" cy="962025"/>
            <a:chOff x="0" y="0"/>
            <a:chExt cx="1109790" cy="469861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Vibrating High</a:t>
              </a:r>
            </a:p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AutoShape 28" id="28"/>
          <p:cNvSpPr/>
          <p:nvPr/>
        </p:nvSpPr>
        <p:spPr>
          <a:xfrm flipH="true" flipV="true">
            <a:off x="12989007" y="1990725"/>
            <a:ext cx="800225" cy="81546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6690933" y="976139"/>
            <a:ext cx="2272258" cy="962025"/>
            <a:chOff x="0" y="0"/>
            <a:chExt cx="1109790" cy="469861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pushing boundaries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963192" y="2806191"/>
            <a:ext cx="2272258" cy="962025"/>
            <a:chOff x="0" y="0"/>
            <a:chExt cx="1109790" cy="469861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innovation</a:t>
              </a:r>
            </a:p>
          </p:txBody>
        </p:sp>
      </p:grpSp>
      <p:sp>
        <p:nvSpPr>
          <p:cNvPr name="AutoShape 35" id="35"/>
          <p:cNvSpPr/>
          <p:nvPr/>
        </p:nvSpPr>
        <p:spPr>
          <a:xfrm flipH="true" flipV="true">
            <a:off x="8963192" y="1469884"/>
            <a:ext cx="2417663" cy="27095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36" id="36"/>
          <p:cNvSpPr/>
          <p:nvPr/>
        </p:nvSpPr>
        <p:spPr>
          <a:xfrm flipH="true">
            <a:off x="10753573" y="1990725"/>
            <a:ext cx="1109160" cy="81546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37" id="37"/>
          <p:cNvGrpSpPr/>
          <p:nvPr/>
        </p:nvGrpSpPr>
        <p:grpSpPr>
          <a:xfrm rot="0">
            <a:off x="8211922" y="6370611"/>
            <a:ext cx="2272258" cy="962025"/>
            <a:chOff x="0" y="0"/>
            <a:chExt cx="1109790" cy="46986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8488F4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evolution</a:t>
              </a:r>
            </a:p>
          </p:txBody>
        </p:sp>
      </p:grpSp>
      <p:sp>
        <p:nvSpPr>
          <p:cNvPr name="AutoShape 40" id="40"/>
          <p:cNvSpPr/>
          <p:nvPr/>
        </p:nvSpPr>
        <p:spPr>
          <a:xfrm flipH="true" flipV="true">
            <a:off x="10483360" y="7159937"/>
            <a:ext cx="1132411" cy="3075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1" id="41"/>
          <p:cNvGrpSpPr/>
          <p:nvPr/>
        </p:nvGrpSpPr>
        <p:grpSpPr>
          <a:xfrm rot="0">
            <a:off x="13906637" y="8376462"/>
            <a:ext cx="2272258" cy="962025"/>
            <a:chOff x="0" y="0"/>
            <a:chExt cx="1109790" cy="469861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reflection</a:t>
              </a:r>
            </a:p>
          </p:txBody>
        </p:sp>
      </p:grpSp>
      <p:sp>
        <p:nvSpPr>
          <p:cNvPr name="AutoShape 44" id="44"/>
          <p:cNvSpPr/>
          <p:nvPr/>
        </p:nvSpPr>
        <p:spPr>
          <a:xfrm>
            <a:off x="13906079" y="8081825"/>
            <a:ext cx="431780" cy="294637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5" id="45"/>
          <p:cNvGrpSpPr/>
          <p:nvPr/>
        </p:nvGrpSpPr>
        <p:grpSpPr>
          <a:xfrm rot="0">
            <a:off x="6512397" y="8331580"/>
            <a:ext cx="2272258" cy="962025"/>
            <a:chOff x="0" y="0"/>
            <a:chExt cx="1109790" cy="469861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Agility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0244796" y="8376462"/>
            <a:ext cx="2272258" cy="962025"/>
            <a:chOff x="0" y="0"/>
            <a:chExt cx="1109790" cy="46986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109790" cy="469861"/>
            </a:xfrm>
            <a:custGeom>
              <a:avLst/>
              <a:gdLst/>
              <a:ahLst/>
              <a:cxnLst/>
              <a:rect r="r" b="b" t="t" l="l"/>
              <a:pathLst>
                <a:path h="469861" w="1109790">
                  <a:moveTo>
                    <a:pt x="68143" y="0"/>
                  </a:moveTo>
                  <a:lnTo>
                    <a:pt x="1041647" y="0"/>
                  </a:lnTo>
                  <a:cubicBezTo>
                    <a:pt x="1059719" y="0"/>
                    <a:pt x="1077052" y="7179"/>
                    <a:pt x="1089831" y="19959"/>
                  </a:cubicBezTo>
                  <a:cubicBezTo>
                    <a:pt x="1102610" y="32738"/>
                    <a:pt x="1109790" y="50070"/>
                    <a:pt x="1109790" y="68143"/>
                  </a:cubicBezTo>
                  <a:lnTo>
                    <a:pt x="1109790" y="401718"/>
                  </a:lnTo>
                  <a:cubicBezTo>
                    <a:pt x="1109790" y="439352"/>
                    <a:pt x="1079281" y="469861"/>
                    <a:pt x="1041647" y="469861"/>
                  </a:cubicBezTo>
                  <a:lnTo>
                    <a:pt x="68143" y="469861"/>
                  </a:lnTo>
                  <a:cubicBezTo>
                    <a:pt x="30509" y="469861"/>
                    <a:pt x="0" y="439352"/>
                    <a:pt x="0" y="401718"/>
                  </a:cubicBezTo>
                  <a:lnTo>
                    <a:pt x="0" y="68143"/>
                  </a:lnTo>
                  <a:cubicBezTo>
                    <a:pt x="0" y="30509"/>
                    <a:pt x="30509" y="0"/>
                    <a:pt x="68143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28575"/>
              <a:ext cx="1109790" cy="49843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  <a:r>
                <a:rPr lang="en-US" sz="1500">
                  <a:solidFill>
                    <a:srgbClr val="000000"/>
                  </a:solidFill>
                  <a:latin typeface="Garet"/>
                </a:rPr>
                <a:t>speed</a:t>
              </a:r>
            </a:p>
          </p:txBody>
        </p:sp>
      </p:grpSp>
      <p:sp>
        <p:nvSpPr>
          <p:cNvPr name="AutoShape 51" id="51"/>
          <p:cNvSpPr/>
          <p:nvPr/>
        </p:nvSpPr>
        <p:spPr>
          <a:xfrm flipH="true">
            <a:off x="8065408" y="7332636"/>
            <a:ext cx="865761" cy="998944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52" id="52"/>
          <p:cNvSpPr/>
          <p:nvPr/>
        </p:nvSpPr>
        <p:spPr>
          <a:xfrm>
            <a:off x="9835544" y="7332636"/>
            <a:ext cx="1057889" cy="1043826"/>
          </a:xfrm>
          <a:prstGeom prst="line">
            <a:avLst/>
          </a:prstGeom>
          <a:ln cap="rnd" w="19050">
            <a:solidFill>
              <a:srgbClr val="FFFFFF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53" id="53"/>
          <p:cNvGrpSpPr/>
          <p:nvPr/>
        </p:nvGrpSpPr>
        <p:grpSpPr>
          <a:xfrm rot="0">
            <a:off x="964700" y="1028700"/>
            <a:ext cx="4919047" cy="8257729"/>
            <a:chOff x="0" y="0"/>
            <a:chExt cx="1295552" cy="2174875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1295552" cy="2174875"/>
            </a:xfrm>
            <a:custGeom>
              <a:avLst/>
              <a:gdLst/>
              <a:ahLst/>
              <a:cxnLst/>
              <a:rect r="r" b="b" t="t" l="l"/>
              <a:pathLst>
                <a:path h="2174875" w="1295552">
                  <a:moveTo>
                    <a:pt x="77119" y="0"/>
                  </a:moveTo>
                  <a:lnTo>
                    <a:pt x="1218432" y="0"/>
                  </a:lnTo>
                  <a:cubicBezTo>
                    <a:pt x="1261024" y="0"/>
                    <a:pt x="1295552" y="34528"/>
                    <a:pt x="1295552" y="77119"/>
                  </a:cubicBezTo>
                  <a:lnTo>
                    <a:pt x="1295552" y="2097756"/>
                  </a:lnTo>
                  <a:cubicBezTo>
                    <a:pt x="1295552" y="2118209"/>
                    <a:pt x="1287426" y="2137825"/>
                    <a:pt x="1272964" y="2152287"/>
                  </a:cubicBezTo>
                  <a:cubicBezTo>
                    <a:pt x="1258501" y="2166750"/>
                    <a:pt x="1238885" y="2174875"/>
                    <a:pt x="1218432" y="2174875"/>
                  </a:cubicBezTo>
                  <a:lnTo>
                    <a:pt x="77119" y="2174875"/>
                  </a:lnTo>
                  <a:cubicBezTo>
                    <a:pt x="34528" y="2174875"/>
                    <a:pt x="0" y="2140347"/>
                    <a:pt x="0" y="2097756"/>
                  </a:cubicBezTo>
                  <a:lnTo>
                    <a:pt x="0" y="77119"/>
                  </a:lnTo>
                  <a:cubicBezTo>
                    <a:pt x="0" y="34528"/>
                    <a:pt x="34528" y="0"/>
                    <a:pt x="7711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0" y="-28575"/>
              <a:ext cx="1295552" cy="220345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417048" y="1863561"/>
            <a:ext cx="4014352" cy="3746446"/>
            <a:chOff x="0" y="0"/>
            <a:chExt cx="5352469" cy="4995261"/>
          </a:xfrm>
        </p:grpSpPr>
        <p:sp>
          <p:nvSpPr>
            <p:cNvPr name="TextBox 57" id="57"/>
            <p:cNvSpPr txBox="true"/>
            <p:nvPr/>
          </p:nvSpPr>
          <p:spPr>
            <a:xfrm rot="0">
              <a:off x="0" y="-38100"/>
              <a:ext cx="5352469" cy="2476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3000">
                  <a:solidFill>
                    <a:srgbClr val="FFFFFF"/>
                  </a:solidFill>
                  <a:latin typeface="Arcade Gamer"/>
                </a:rPr>
                <a:t>Lessons Learned and Future Directions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0" y="2948868"/>
              <a:ext cx="5352469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Garet"/>
                </a:rPr>
                <a:t>"In business, knowing when to vibrate high or low is crucial to sustaining success." - me 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4553" r="0" b="4553"/>
          <a:stretch>
            <a:fillRect/>
          </a:stretch>
        </p:blipFill>
        <p:spPr>
          <a:xfrm flipH="false" flipV="false" rot="0">
            <a:off x="-356765" y="-152122"/>
            <a:ext cx="19214257" cy="14143397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-92985" y="1971213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099006" y="-1298925"/>
            <a:ext cx="5271418" cy="10244805"/>
          </a:xfrm>
          <a:custGeom>
            <a:avLst/>
            <a:gdLst/>
            <a:ahLst/>
            <a:cxnLst/>
            <a:rect r="r" b="b" t="t" l="l"/>
            <a:pathLst>
              <a:path h="10244805" w="5271418">
                <a:moveTo>
                  <a:pt x="0" y="0"/>
                </a:moveTo>
                <a:lnTo>
                  <a:pt x="5271417" y="0"/>
                </a:lnTo>
                <a:lnTo>
                  <a:pt x="5271417" y="10244805"/>
                </a:lnTo>
                <a:lnTo>
                  <a:pt x="0" y="1024480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9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82049" y="29347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0" y="0"/>
                </a:moveTo>
                <a:lnTo>
                  <a:pt x="2828813" y="0"/>
                </a:lnTo>
                <a:lnTo>
                  <a:pt x="2828813" y="987512"/>
                </a:lnTo>
                <a:lnTo>
                  <a:pt x="0" y="9875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18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false" rot="0">
            <a:off x="15190678" y="230851"/>
            <a:ext cx="2828812" cy="987513"/>
          </a:xfrm>
          <a:custGeom>
            <a:avLst/>
            <a:gdLst/>
            <a:ahLst/>
            <a:cxnLst/>
            <a:rect r="r" b="b" t="t" l="l"/>
            <a:pathLst>
              <a:path h="987513" w="2828812">
                <a:moveTo>
                  <a:pt x="2828813" y="0"/>
                </a:moveTo>
                <a:lnTo>
                  <a:pt x="0" y="0"/>
                </a:lnTo>
                <a:lnTo>
                  <a:pt x="0" y="987512"/>
                </a:lnTo>
                <a:lnTo>
                  <a:pt x="2828813" y="987512"/>
                </a:lnTo>
                <a:lnTo>
                  <a:pt x="2828813" y="0"/>
                </a:lnTo>
                <a:close/>
              </a:path>
            </a:pathLst>
          </a:custGeom>
          <a:blipFill>
            <a:blip r:embed="rId9">
              <a:alphaModFix amt="18999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7521607" y="1028700"/>
            <a:ext cx="9737693" cy="5405361"/>
            <a:chOff x="0" y="0"/>
            <a:chExt cx="2564660" cy="14236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564660" cy="1423634"/>
            </a:xfrm>
            <a:custGeom>
              <a:avLst/>
              <a:gdLst/>
              <a:ahLst/>
              <a:cxnLst/>
              <a:rect r="r" b="b" t="t" l="l"/>
              <a:pathLst>
                <a:path h="1423634" w="2564660">
                  <a:moveTo>
                    <a:pt x="38957" y="0"/>
                  </a:moveTo>
                  <a:lnTo>
                    <a:pt x="2525702" y="0"/>
                  </a:lnTo>
                  <a:cubicBezTo>
                    <a:pt x="2536035" y="0"/>
                    <a:pt x="2545943" y="4104"/>
                    <a:pt x="2553249" y="11410"/>
                  </a:cubicBezTo>
                  <a:cubicBezTo>
                    <a:pt x="2560555" y="18716"/>
                    <a:pt x="2564660" y="28625"/>
                    <a:pt x="2564660" y="38957"/>
                  </a:cubicBezTo>
                  <a:lnTo>
                    <a:pt x="2564660" y="1384677"/>
                  </a:lnTo>
                  <a:cubicBezTo>
                    <a:pt x="2564660" y="1395009"/>
                    <a:pt x="2560555" y="1404918"/>
                    <a:pt x="2553249" y="1412224"/>
                  </a:cubicBezTo>
                  <a:cubicBezTo>
                    <a:pt x="2545943" y="1419530"/>
                    <a:pt x="2536035" y="1423634"/>
                    <a:pt x="2525702" y="1423634"/>
                  </a:cubicBezTo>
                  <a:lnTo>
                    <a:pt x="38957" y="1423634"/>
                  </a:lnTo>
                  <a:cubicBezTo>
                    <a:pt x="28625" y="1423634"/>
                    <a:pt x="18716" y="1419530"/>
                    <a:pt x="11410" y="1412224"/>
                  </a:cubicBezTo>
                  <a:cubicBezTo>
                    <a:pt x="4104" y="1404918"/>
                    <a:pt x="0" y="1395009"/>
                    <a:pt x="0" y="1384677"/>
                  </a:cubicBezTo>
                  <a:lnTo>
                    <a:pt x="0" y="38957"/>
                  </a:lnTo>
                  <a:cubicBezTo>
                    <a:pt x="0" y="28625"/>
                    <a:pt x="4104" y="18716"/>
                    <a:pt x="11410" y="11410"/>
                  </a:cubicBezTo>
                  <a:cubicBezTo>
                    <a:pt x="18716" y="4104"/>
                    <a:pt x="28625" y="0"/>
                    <a:pt x="389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28575"/>
              <a:ext cx="2564660" cy="14522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191297" y="7989236"/>
            <a:ext cx="3615824" cy="1715873"/>
          </a:xfrm>
          <a:custGeom>
            <a:avLst/>
            <a:gdLst/>
            <a:ahLst/>
            <a:cxnLst/>
            <a:rect r="r" b="b" t="t" l="l"/>
            <a:pathLst>
              <a:path h="1715873" w="3615824">
                <a:moveTo>
                  <a:pt x="0" y="0"/>
                </a:moveTo>
                <a:lnTo>
                  <a:pt x="3615823" y="0"/>
                </a:lnTo>
                <a:lnTo>
                  <a:pt x="3615823" y="1715873"/>
                </a:lnTo>
                <a:lnTo>
                  <a:pt x="0" y="1715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-211930" y="4567873"/>
            <a:ext cx="6808385" cy="5137236"/>
          </a:xfrm>
          <a:custGeom>
            <a:avLst/>
            <a:gdLst/>
            <a:ahLst/>
            <a:cxnLst/>
            <a:rect r="r" b="b" t="t" l="l"/>
            <a:pathLst>
              <a:path h="5137236" w="6808385">
                <a:moveTo>
                  <a:pt x="0" y="0"/>
                </a:moveTo>
                <a:lnTo>
                  <a:pt x="6808386" y="0"/>
                </a:lnTo>
                <a:lnTo>
                  <a:pt x="6808386" y="5137236"/>
                </a:lnTo>
                <a:lnTo>
                  <a:pt x="0" y="513723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641278" y="7099525"/>
            <a:ext cx="7237734" cy="2605584"/>
          </a:xfrm>
          <a:custGeom>
            <a:avLst/>
            <a:gdLst/>
            <a:ahLst/>
            <a:cxnLst/>
            <a:rect r="r" b="b" t="t" l="l"/>
            <a:pathLst>
              <a:path h="2605584" w="7237734">
                <a:moveTo>
                  <a:pt x="0" y="0"/>
                </a:moveTo>
                <a:lnTo>
                  <a:pt x="7237734" y="0"/>
                </a:lnTo>
                <a:lnTo>
                  <a:pt x="7237734" y="2605584"/>
                </a:lnTo>
                <a:lnTo>
                  <a:pt x="0" y="260558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11602934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0" y="0"/>
                </a:lnTo>
                <a:lnTo>
                  <a:pt x="5219700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950489" y="8186651"/>
            <a:ext cx="5219700" cy="1518458"/>
          </a:xfrm>
          <a:custGeom>
            <a:avLst/>
            <a:gdLst/>
            <a:ahLst/>
            <a:cxnLst/>
            <a:rect r="r" b="b" t="t" l="l"/>
            <a:pathLst>
              <a:path h="1518458" w="5219700">
                <a:moveTo>
                  <a:pt x="0" y="0"/>
                </a:moveTo>
                <a:lnTo>
                  <a:pt x="5219701" y="0"/>
                </a:lnTo>
                <a:lnTo>
                  <a:pt x="5219701" y="1518458"/>
                </a:lnTo>
                <a:lnTo>
                  <a:pt x="0" y="151845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28700" y="1028700"/>
            <a:ext cx="2196534" cy="942513"/>
          </a:xfrm>
          <a:custGeom>
            <a:avLst/>
            <a:gdLst/>
            <a:ahLst/>
            <a:cxnLst/>
            <a:rect r="r" b="b" t="t" l="l"/>
            <a:pathLst>
              <a:path h="942513" w="2196534">
                <a:moveTo>
                  <a:pt x="0" y="0"/>
                </a:moveTo>
                <a:lnTo>
                  <a:pt x="2196534" y="0"/>
                </a:lnTo>
                <a:lnTo>
                  <a:pt x="2196534" y="942513"/>
                </a:lnTo>
                <a:lnTo>
                  <a:pt x="0" y="94251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3"/>
          <a:srcRect l="0" t="0" r="0" b="0"/>
          <a:stretch>
            <a:fillRect/>
          </a:stretch>
        </p:blipFill>
        <p:spPr>
          <a:xfrm flipH="false" flipV="false" rot="0">
            <a:off x="3576727" y="1218363"/>
            <a:ext cx="1877287" cy="563186"/>
          </a:xfrm>
          <a:prstGeom prst="rect">
            <a:avLst/>
          </a:prstGeom>
        </p:spPr>
      </p:pic>
      <p:grpSp>
        <p:nvGrpSpPr>
          <p:cNvPr name="Group 21" id="21"/>
          <p:cNvGrpSpPr/>
          <p:nvPr/>
        </p:nvGrpSpPr>
        <p:grpSpPr>
          <a:xfrm rot="0">
            <a:off x="8175823" y="2686132"/>
            <a:ext cx="8429262" cy="2090497"/>
            <a:chOff x="0" y="0"/>
            <a:chExt cx="11239015" cy="2787330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-9525"/>
              <a:ext cx="11239015" cy="17248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9520"/>
                </a:lnSpc>
              </a:pPr>
              <a:r>
                <a:rPr lang="en-US" sz="8500">
                  <a:solidFill>
                    <a:srgbClr val="FF63D8"/>
                  </a:solidFill>
                  <a:latin typeface="Arcade Gamer"/>
                </a:rPr>
                <a:t>THANK YOU!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2139630"/>
              <a:ext cx="11239015" cy="6477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6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FFFFFF"/>
                  </a:solidFill>
                  <a:latin typeface="Arcade Gamer"/>
                </a:rPr>
                <a:t>DM @NIONWAR IF YOU WANT $ </a:t>
              </a:r>
            </a:p>
          </p:txBody>
        </p:sp>
      </p:grp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55429" y="1102880"/>
            <a:ext cx="4322791" cy="1617108"/>
            <a:chOff x="0" y="0"/>
            <a:chExt cx="1138513" cy="4259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 u="sng">
                  <a:solidFill>
                    <a:srgbClr val="21EF80"/>
                  </a:solidFill>
                  <a:latin typeface="Arcade Gamer"/>
                  <a:hlinkClick r:id="rId2" tooltip="https://github.com/lunaambaye/Vertex"/>
                </a:rPr>
                <a:t>GITHUB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8255429" y="3282317"/>
            <a:ext cx="4322791" cy="1617108"/>
            <a:chOff x="0" y="0"/>
            <a:chExt cx="1138513" cy="4259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 u="sng">
                  <a:solidFill>
                    <a:srgbClr val="FF63D8"/>
                  </a:solidFill>
                  <a:latin typeface="Arcade Gamer"/>
                  <a:hlinkClick r:id="rId3" tooltip="http://instagram.com/afroaira"/>
                </a:rPr>
                <a:t>@AFROAIRA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255429" y="5461755"/>
            <a:ext cx="4322791" cy="1617108"/>
            <a:chOff x="0" y="0"/>
            <a:chExt cx="1138513" cy="4259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21EF80"/>
                  </a:solidFill>
                  <a:latin typeface="Arcade Gamer"/>
                </a:rPr>
                <a:t>PERSONL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255429" y="7641192"/>
            <a:ext cx="4322791" cy="1617108"/>
            <a:chOff x="0" y="0"/>
            <a:chExt cx="1138513" cy="42590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63D8"/>
                  </a:solidFill>
                  <a:latin typeface="Arcade Gamer"/>
                </a:rPr>
                <a:t>UNREAL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936509" y="1102880"/>
            <a:ext cx="4322791" cy="1617108"/>
            <a:chOff x="0" y="0"/>
            <a:chExt cx="1138513" cy="42590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 u="sng">
                  <a:solidFill>
                    <a:srgbClr val="FF63D8"/>
                  </a:solidFill>
                  <a:latin typeface="Arcade Gamer"/>
                  <a:hlinkClick r:id="rId4" tooltip="http://instagram.com/plantreels"/>
                </a:rPr>
                <a:t>@PLANTREELS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936509" y="3282317"/>
            <a:ext cx="4322791" cy="1617108"/>
            <a:chOff x="0" y="0"/>
            <a:chExt cx="1138513" cy="42590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21EF80"/>
                  </a:solidFill>
                  <a:latin typeface="Arcade Gamer"/>
                </a:rPr>
                <a:t>GAME BETA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2936509" y="5461755"/>
            <a:ext cx="4322791" cy="1617108"/>
            <a:chOff x="0" y="0"/>
            <a:chExt cx="1138513" cy="42590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FF63D8"/>
              </a:solidFill>
              <a:prstDash val="solid"/>
              <a:round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63D8"/>
                  </a:solidFill>
                  <a:latin typeface="Arcade Gamer"/>
                </a:rPr>
                <a:t>EMAIL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2936509" y="7641192"/>
            <a:ext cx="4322791" cy="1617108"/>
            <a:chOff x="0" y="0"/>
            <a:chExt cx="1138513" cy="42590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38513" cy="425905"/>
            </a:xfrm>
            <a:custGeom>
              <a:avLst/>
              <a:gdLst/>
              <a:ahLst/>
              <a:cxnLst/>
              <a:rect r="r" b="b" t="t" l="l"/>
              <a:pathLst>
                <a:path h="425905" w="1138513">
                  <a:moveTo>
                    <a:pt x="87757" y="0"/>
                  </a:moveTo>
                  <a:lnTo>
                    <a:pt x="1050756" y="0"/>
                  </a:lnTo>
                  <a:cubicBezTo>
                    <a:pt x="1099223" y="0"/>
                    <a:pt x="1138513" y="39290"/>
                    <a:pt x="1138513" y="87757"/>
                  </a:cubicBezTo>
                  <a:lnTo>
                    <a:pt x="1138513" y="338148"/>
                  </a:lnTo>
                  <a:cubicBezTo>
                    <a:pt x="1138513" y="386615"/>
                    <a:pt x="1099223" y="425905"/>
                    <a:pt x="1050756" y="425905"/>
                  </a:cubicBezTo>
                  <a:lnTo>
                    <a:pt x="87757" y="425905"/>
                  </a:lnTo>
                  <a:cubicBezTo>
                    <a:pt x="39290" y="425905"/>
                    <a:pt x="0" y="386615"/>
                    <a:pt x="0" y="338148"/>
                  </a:cubicBezTo>
                  <a:lnTo>
                    <a:pt x="0" y="87757"/>
                  </a:lnTo>
                  <a:cubicBezTo>
                    <a:pt x="0" y="39290"/>
                    <a:pt x="39290" y="0"/>
                    <a:pt x="87757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66675"/>
              <a:ext cx="1138513" cy="492580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FFFFF"/>
                  </a:solidFill>
                  <a:latin typeface="Arcade Gamer"/>
                </a:rPr>
                <a:t>&gt;&gt;&gt;&gt;</a:t>
              </a: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28700" y="1009650"/>
            <a:ext cx="6073108" cy="2071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RESOURCE</a:t>
            </a:r>
            <a:r>
              <a:rPr lang="en-US" sz="6999">
                <a:solidFill>
                  <a:srgbClr val="FF63D8"/>
                </a:solidFill>
                <a:latin typeface="Arcade Gamer"/>
              </a:rPr>
              <a:t> </a:t>
            </a:r>
          </a:p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Page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827317"/>
            <a:ext cx="16230600" cy="2672067"/>
            <a:chOff x="0" y="0"/>
            <a:chExt cx="4274726" cy="70375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703754"/>
            </a:xfrm>
            <a:custGeom>
              <a:avLst/>
              <a:gdLst/>
              <a:ahLst/>
              <a:cxnLst/>
              <a:rect r="r" b="b" t="t" l="l"/>
              <a:pathLst>
                <a:path h="703754" w="4274726">
                  <a:moveTo>
                    <a:pt x="23373" y="0"/>
                  </a:moveTo>
                  <a:lnTo>
                    <a:pt x="4251353" y="0"/>
                  </a:lnTo>
                  <a:cubicBezTo>
                    <a:pt x="4264261" y="0"/>
                    <a:pt x="4274726" y="10464"/>
                    <a:pt x="4274726" y="23373"/>
                  </a:cubicBezTo>
                  <a:lnTo>
                    <a:pt x="4274726" y="680382"/>
                  </a:lnTo>
                  <a:cubicBezTo>
                    <a:pt x="4274726" y="693290"/>
                    <a:pt x="4264261" y="703754"/>
                    <a:pt x="4251353" y="703754"/>
                  </a:cubicBezTo>
                  <a:lnTo>
                    <a:pt x="23373" y="703754"/>
                  </a:lnTo>
                  <a:cubicBezTo>
                    <a:pt x="10464" y="703754"/>
                    <a:pt x="0" y="693290"/>
                    <a:pt x="0" y="680382"/>
                  </a:cubicBezTo>
                  <a:lnTo>
                    <a:pt x="0" y="23373"/>
                  </a:lnTo>
                  <a:cubicBezTo>
                    <a:pt x="0" y="10464"/>
                    <a:pt x="10464" y="0"/>
                    <a:pt x="23373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4274726" cy="73232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46664" y="5629604"/>
            <a:ext cx="821672" cy="877409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0">
            <a:off x="1028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19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410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601700" y="6912088"/>
            <a:ext cx="3657600" cy="551965"/>
          </a:xfrm>
          <a:custGeom>
            <a:avLst/>
            <a:gdLst/>
            <a:ahLst/>
            <a:cxnLst/>
            <a:rect r="r" b="b" t="t" l="l"/>
            <a:pathLst>
              <a:path h="551965" w="3657600">
                <a:moveTo>
                  <a:pt x="0" y="0"/>
                </a:moveTo>
                <a:lnTo>
                  <a:pt x="3657600" y="0"/>
                </a:lnTo>
                <a:lnTo>
                  <a:pt x="3657600" y="551965"/>
                </a:lnTo>
                <a:lnTo>
                  <a:pt x="0" y="5519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false" rot="0">
            <a:off x="9410700" y="3006686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0" y="9465127"/>
            <a:ext cx="21945600" cy="1103930"/>
            <a:chOff x="0" y="0"/>
            <a:chExt cx="29260800" cy="147190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</p:grpSp>
      <p:pic>
        <p:nvPicPr>
          <p:cNvPr name="Picture 16" id="16"/>
          <p:cNvPicPr>
            <a:picLocks noChangeAspect="true"/>
          </p:cNvPicPr>
          <p:nvPr/>
        </p:nvPicPr>
        <p:blipFill>
          <a:blip r:embed="rId11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6597310" y="5629604"/>
            <a:ext cx="772120" cy="877409"/>
          </a:xfrm>
          <a:prstGeom prst="rect">
            <a:avLst/>
          </a:prstGeom>
        </p:spPr>
      </p:pic>
      <p:pic>
        <p:nvPicPr>
          <p:cNvPr name="Picture 18" id="18"/>
          <p:cNvPicPr>
            <a:picLocks noChangeAspect="true"/>
          </p:cNvPicPr>
          <p:nvPr/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10698405" y="5760223"/>
            <a:ext cx="1018464" cy="616171"/>
          </a:xfrm>
          <a:prstGeom prst="rect">
            <a:avLst/>
          </a:prstGeom>
        </p:spPr>
      </p:pic>
      <p:pic>
        <p:nvPicPr>
          <p:cNvPr name="Picture 19" id="19"/>
          <p:cNvPicPr>
            <a:picLocks noChangeAspect="true"/>
          </p:cNvPicPr>
          <p:nvPr/>
        </p:nvPicPr>
        <p:blipFill>
          <a:blip r:embed="rId14"/>
          <a:srcRect l="0" t="0" r="0" b="0"/>
          <a:stretch>
            <a:fillRect/>
          </a:stretch>
        </p:blipFill>
        <p:spPr>
          <a:xfrm flipH="false" flipV="false" rot="0">
            <a:off x="15045843" y="5638524"/>
            <a:ext cx="769314" cy="859569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57727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4" y="0"/>
                </a:lnTo>
                <a:lnTo>
                  <a:pt x="1082364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251760" y="572874"/>
            <a:ext cx="1211480" cy="624416"/>
            <a:chOff x="0" y="0"/>
            <a:chExt cx="1615307" cy="832555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24" id="24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5209095" y="713838"/>
            <a:ext cx="862336" cy="327152"/>
            <a:chOff x="0" y="0"/>
            <a:chExt cx="1149782" cy="436203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27" id="27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8" id="28"/>
          <p:cNvGrpSpPr/>
          <p:nvPr/>
        </p:nvGrpSpPr>
        <p:grpSpPr>
          <a:xfrm rot="0">
            <a:off x="3881134" y="688074"/>
            <a:ext cx="908861" cy="327152"/>
            <a:chOff x="0" y="0"/>
            <a:chExt cx="1211815" cy="436203"/>
          </a:xfrm>
        </p:grpSpPr>
        <p:sp>
          <p:nvSpPr>
            <p:cNvPr name="TextBox 29" id="29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30" id="30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9963442" y="2896651"/>
            <a:ext cx="6563991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36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Arcade Gamer"/>
              </a:rPr>
              <a:t>TOPICS COVERED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28700" y="7670336"/>
            <a:ext cx="3657600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Q1 Goals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219700" y="7670336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PLatform-specific Deliverables 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410700" y="7670336"/>
            <a:ext cx="3657600" cy="834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</a:rPr>
              <a:t>G</a:t>
            </a:r>
            <a:r>
              <a:rPr lang="en-US" sz="2400">
                <a:solidFill>
                  <a:srgbClr val="FFFFFF"/>
                </a:solidFill>
                <a:latin typeface="Disket Mono"/>
                <a:hlinkClick r:id="rId25" action="ppaction://hlinksldjump"/>
              </a:rPr>
              <a:t>ame Development Project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01700" y="7670336"/>
            <a:ext cx="3657600" cy="1253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FFFFF"/>
                </a:solidFill>
                <a:latin typeface="Disket Mono"/>
                <a:hlinkClick r:id="rId26" action="ppaction://hlinksldjump"/>
              </a:rPr>
              <a:t>Metrics, Lessons Learned, and Future Directions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659634" y="2510570"/>
            <a:ext cx="7217666" cy="1296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520"/>
              </a:lnSpc>
            </a:pPr>
            <a:r>
              <a:rPr lang="en-US" sz="8500">
                <a:solidFill>
                  <a:srgbClr val="FF63D8"/>
                </a:solidFill>
                <a:latin typeface="Arcade Gamer"/>
              </a:rPr>
              <a:t>AGENDA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2934751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07632" y="1949135"/>
            <a:ext cx="6451668" cy="10752781"/>
          </a:xfrm>
          <a:custGeom>
            <a:avLst/>
            <a:gdLst/>
            <a:ahLst/>
            <a:cxnLst/>
            <a:rect r="r" b="b" t="t" l="l"/>
            <a:pathLst>
              <a:path h="10752781" w="6451668">
                <a:moveTo>
                  <a:pt x="0" y="0"/>
                </a:moveTo>
                <a:lnTo>
                  <a:pt x="6451668" y="0"/>
                </a:lnTo>
                <a:lnTo>
                  <a:pt x="6451668" y="10752780"/>
                </a:lnTo>
                <a:lnTo>
                  <a:pt x="0" y="107527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69295" y="3705020"/>
            <a:ext cx="10148840" cy="7189165"/>
            <a:chOff x="0" y="0"/>
            <a:chExt cx="2672946" cy="18934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72946" cy="1893443"/>
            </a:xfrm>
            <a:custGeom>
              <a:avLst/>
              <a:gdLst/>
              <a:ahLst/>
              <a:cxnLst/>
              <a:rect r="r" b="b" t="t" l="l"/>
              <a:pathLst>
                <a:path h="1893443" w="2672946">
                  <a:moveTo>
                    <a:pt x="37379" y="0"/>
                  </a:moveTo>
                  <a:lnTo>
                    <a:pt x="2635566" y="0"/>
                  </a:lnTo>
                  <a:cubicBezTo>
                    <a:pt x="2645480" y="0"/>
                    <a:pt x="2654988" y="3938"/>
                    <a:pt x="2661998" y="10948"/>
                  </a:cubicBezTo>
                  <a:cubicBezTo>
                    <a:pt x="2669007" y="17958"/>
                    <a:pt x="2672946" y="27466"/>
                    <a:pt x="2672946" y="37379"/>
                  </a:cubicBezTo>
                  <a:lnTo>
                    <a:pt x="2672946" y="1856064"/>
                  </a:lnTo>
                  <a:cubicBezTo>
                    <a:pt x="2672946" y="1876708"/>
                    <a:pt x="2656210" y="1893443"/>
                    <a:pt x="2635566" y="1893443"/>
                  </a:cubicBezTo>
                  <a:lnTo>
                    <a:pt x="37379" y="1893443"/>
                  </a:lnTo>
                  <a:cubicBezTo>
                    <a:pt x="16735" y="1893443"/>
                    <a:pt x="0" y="1876708"/>
                    <a:pt x="0" y="1856064"/>
                  </a:cubicBezTo>
                  <a:lnTo>
                    <a:pt x="0" y="37379"/>
                  </a:lnTo>
                  <a:cubicBezTo>
                    <a:pt x="0" y="16735"/>
                    <a:pt x="16735" y="0"/>
                    <a:pt x="3737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2672946" cy="1950593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 Recap of overall objectives:</a:t>
              </a:r>
            </a:p>
            <a:p>
              <a:pPr>
                <a:lnSpc>
                  <a:spcPts val="3359"/>
                </a:lnSpc>
              </a:pPr>
            </a:p>
            <a:p>
              <a:pPr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Expand brand presence and engagement across multiple digital platforms</a:t>
              </a:r>
            </a:p>
            <a:p>
              <a:pPr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Drive audience growth and interaction through diverse content strategies</a:t>
              </a:r>
            </a:p>
            <a:p>
              <a:pPr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Advance the development of our game project while maintaining code integrity and collaboration</a:t>
              </a:r>
            </a:p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 </a:t>
              </a:r>
              <a:r>
                <a:rPr lang="en-US" sz="2399">
                  <a:solidFill>
                    <a:srgbClr val="FFFFFF"/>
                  </a:solidFill>
                  <a:latin typeface="Disket Mono"/>
                </a:rPr>
                <a:t>key areas of focus: </a:t>
              </a:r>
            </a:p>
            <a:p>
              <a:pPr>
                <a:lnSpc>
                  <a:spcPts val="3359"/>
                </a:lnSpc>
              </a:pPr>
            </a:p>
            <a:p>
              <a:pPr marL="1036317" indent="-345439" lvl="2">
                <a:lnSpc>
                  <a:spcPts val="3359"/>
                </a:lnSpc>
                <a:buFont typeface="Arial"/>
                <a:buChar char="⚬"/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Content Creation and Game Development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50460" y="2191889"/>
            <a:ext cx="5966012" cy="3579607"/>
            <a:chOff x="0" y="0"/>
            <a:chExt cx="6350000" cy="381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6"/>
              <a:stretch>
                <a:fillRect l="-3333" t="0" r="-333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0" id="10"/>
          <p:cNvSpPr/>
          <p:nvPr/>
        </p:nvSpPr>
        <p:spPr>
          <a:xfrm flipH="true" flipV="false" rot="0">
            <a:off x="1233954" y="4415397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9"/>
          <a:srcRect l="0" t="0" r="0" b="0"/>
          <a:stretch>
            <a:fillRect/>
          </a:stretch>
        </p:blipFill>
        <p:spPr>
          <a:xfrm flipH="false" flipV="false" rot="0">
            <a:off x="16514932" y="719461"/>
            <a:ext cx="744368" cy="331244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14000181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28700" y="668737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2486381" y="588745"/>
            <a:ext cx="1211480" cy="624416"/>
            <a:chOff x="0" y="0"/>
            <a:chExt cx="1615307" cy="832555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16" id="16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443716" y="729709"/>
            <a:ext cx="862336" cy="327152"/>
            <a:chOff x="0" y="0"/>
            <a:chExt cx="1149782" cy="436203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19" id="19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4115755" y="703945"/>
            <a:ext cx="908861" cy="327152"/>
            <a:chOff x="0" y="0"/>
            <a:chExt cx="1211815" cy="436203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2779030" y="8337550"/>
            <a:ext cx="2442301" cy="920750"/>
            <a:chOff x="0" y="0"/>
            <a:chExt cx="643240" cy="2425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43240" cy="242502"/>
            </a:xfrm>
            <a:custGeom>
              <a:avLst/>
              <a:gdLst/>
              <a:ahLst/>
              <a:cxnLst/>
              <a:rect r="r" b="b" t="t" l="l"/>
              <a:pathLst>
                <a:path h="242502" w="643240">
                  <a:moveTo>
                    <a:pt x="121251" y="0"/>
                  </a:moveTo>
                  <a:lnTo>
                    <a:pt x="521989" y="0"/>
                  </a:lnTo>
                  <a:cubicBezTo>
                    <a:pt x="588954" y="0"/>
                    <a:pt x="643240" y="54286"/>
                    <a:pt x="643240" y="121251"/>
                  </a:cubicBezTo>
                  <a:lnTo>
                    <a:pt x="643240" y="121251"/>
                  </a:lnTo>
                  <a:cubicBezTo>
                    <a:pt x="643240" y="188216"/>
                    <a:pt x="588954" y="242502"/>
                    <a:pt x="521989" y="242502"/>
                  </a:cubicBezTo>
                  <a:lnTo>
                    <a:pt x="121251" y="242502"/>
                  </a:lnTo>
                  <a:cubicBezTo>
                    <a:pt x="54286" y="242502"/>
                    <a:pt x="0" y="188216"/>
                    <a:pt x="0" y="121251"/>
                  </a:cubicBezTo>
                  <a:lnTo>
                    <a:pt x="0" y="121251"/>
                  </a:lnTo>
                  <a:cubicBezTo>
                    <a:pt x="0" y="54286"/>
                    <a:pt x="54286" y="0"/>
                    <a:pt x="121251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47625"/>
              <a:ext cx="643240" cy="290127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hlinkClick r:id="rId20" action="ppaction://hlinksldjump"/>
                </a:rPr>
                <a:t>Back to</a:t>
              </a:r>
            </a:p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 Bold"/>
                  <a:hlinkClick r:id="rId20" action="ppaction://hlinksldjump"/>
                </a:rPr>
                <a:t>Agenda Page</a:t>
              </a:r>
            </a:p>
          </p:txBody>
        </p:sp>
      </p:grpSp>
      <p:pic>
        <p:nvPicPr>
          <p:cNvPr name="Picture 26" id="26"/>
          <p:cNvPicPr>
            <a:picLocks noChangeAspect="true"/>
          </p:cNvPicPr>
          <p:nvPr/>
        </p:nvPicPr>
        <p:blipFill>
          <a:blip r:embed="rId21"/>
          <a:srcRect l="0" t="0" r="0" b="0"/>
          <a:stretch>
            <a:fillRect/>
          </a:stretch>
        </p:blipFill>
        <p:spPr>
          <a:xfrm flipH="false" flipV="false" rot="0">
            <a:off x="16527434" y="5098352"/>
            <a:ext cx="978075" cy="934061"/>
          </a:xfrm>
          <a:prstGeom prst="rect">
            <a:avLst/>
          </a:prstGeom>
        </p:spPr>
      </p:pic>
      <p:sp>
        <p:nvSpPr>
          <p:cNvPr name="Freeform 27" id="27"/>
          <p:cNvSpPr/>
          <p:nvPr/>
        </p:nvSpPr>
        <p:spPr>
          <a:xfrm flipH="true" flipV="false" rot="0">
            <a:off x="1028700" y="8641260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028700" y="2172839"/>
            <a:ext cx="8632045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Q1 GOALS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7002032" y="6114605"/>
            <a:ext cx="3590504" cy="3590504"/>
          </a:xfrm>
          <a:custGeom>
            <a:avLst/>
            <a:gdLst/>
            <a:ahLst/>
            <a:cxnLst/>
            <a:rect r="r" b="b" t="t" l="l"/>
            <a:pathLst>
              <a:path h="3590504" w="3590504">
                <a:moveTo>
                  <a:pt x="0" y="0"/>
                </a:moveTo>
                <a:lnTo>
                  <a:pt x="3590504" y="0"/>
                </a:lnTo>
                <a:lnTo>
                  <a:pt x="3590504" y="3590504"/>
                </a:lnTo>
                <a:lnTo>
                  <a:pt x="0" y="35905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381398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08423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814350" y="8857429"/>
            <a:ext cx="471618" cy="847680"/>
          </a:xfrm>
          <a:custGeom>
            <a:avLst/>
            <a:gdLst/>
            <a:ahLst/>
            <a:cxnLst/>
            <a:rect r="r" b="b" t="t" l="l"/>
            <a:pathLst>
              <a:path h="847680" w="471618">
                <a:moveTo>
                  <a:pt x="0" y="0"/>
                </a:moveTo>
                <a:lnTo>
                  <a:pt x="471618" y="0"/>
                </a:lnTo>
                <a:lnTo>
                  <a:pt x="471618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151826" y="716781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7"/>
                </a:lnTo>
                <a:lnTo>
                  <a:pt x="0" y="58727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272125" y="756289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6" y="0"/>
                </a:lnTo>
                <a:lnTo>
                  <a:pt x="587276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939918" y="697028"/>
            <a:ext cx="548836" cy="587276"/>
          </a:xfrm>
          <a:custGeom>
            <a:avLst/>
            <a:gdLst/>
            <a:ahLst/>
            <a:cxnLst/>
            <a:rect r="r" b="b" t="t" l="l"/>
            <a:pathLst>
              <a:path h="587276" w="548836">
                <a:moveTo>
                  <a:pt x="0" y="0"/>
                </a:moveTo>
                <a:lnTo>
                  <a:pt x="548836" y="0"/>
                </a:lnTo>
                <a:lnTo>
                  <a:pt x="548836" y="587276"/>
                </a:lnTo>
                <a:lnTo>
                  <a:pt x="0" y="58727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735167" y="716781"/>
            <a:ext cx="587276" cy="547769"/>
          </a:xfrm>
          <a:custGeom>
            <a:avLst/>
            <a:gdLst/>
            <a:ahLst/>
            <a:cxnLst/>
            <a:rect r="r" b="b" t="t" l="l"/>
            <a:pathLst>
              <a:path h="547769" w="587276">
                <a:moveTo>
                  <a:pt x="0" y="0"/>
                </a:moveTo>
                <a:lnTo>
                  <a:pt x="587277" y="0"/>
                </a:lnTo>
                <a:lnTo>
                  <a:pt x="587277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-337725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992632" y="8857429"/>
            <a:ext cx="2913900" cy="847680"/>
          </a:xfrm>
          <a:custGeom>
            <a:avLst/>
            <a:gdLst/>
            <a:ahLst/>
            <a:cxnLst/>
            <a:rect r="r" b="b" t="t" l="l"/>
            <a:pathLst>
              <a:path h="847680" w="2913900">
                <a:moveTo>
                  <a:pt x="0" y="0"/>
                </a:moveTo>
                <a:lnTo>
                  <a:pt x="2913900" y="0"/>
                </a:lnTo>
                <a:lnTo>
                  <a:pt x="2913900" y="847680"/>
                </a:lnTo>
                <a:lnTo>
                  <a:pt x="0" y="8476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8467052" y="736535"/>
            <a:ext cx="702268" cy="547769"/>
          </a:xfrm>
          <a:custGeom>
            <a:avLst/>
            <a:gdLst/>
            <a:ahLst/>
            <a:cxnLst/>
            <a:rect r="r" b="b" t="t" l="l"/>
            <a:pathLst>
              <a:path h="547769" w="702268">
                <a:moveTo>
                  <a:pt x="0" y="0"/>
                </a:moveTo>
                <a:lnTo>
                  <a:pt x="702268" y="0"/>
                </a:lnTo>
                <a:lnTo>
                  <a:pt x="702268" y="547769"/>
                </a:lnTo>
                <a:lnTo>
                  <a:pt x="0" y="54776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4507255" y="697028"/>
            <a:ext cx="3052218" cy="717550"/>
            <a:chOff x="0" y="0"/>
            <a:chExt cx="803876" cy="188984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hlinkClick r:id="rId22" action="ppaction://hlinksldjump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 Bold"/>
                  <a:hlinkClick r:id="rId22" action="ppaction://hlinksldjump"/>
                </a:rPr>
                <a:t>Agenda Page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675294" y="697028"/>
            <a:ext cx="1738558" cy="717550"/>
          </a:xfrm>
          <a:custGeom>
            <a:avLst/>
            <a:gdLst/>
            <a:ahLst/>
            <a:cxnLst/>
            <a:rect r="r" b="b" t="t" l="l"/>
            <a:pathLst>
              <a:path h="717550" w="1738558">
                <a:moveTo>
                  <a:pt x="0" y="0"/>
                </a:moveTo>
                <a:lnTo>
                  <a:pt x="1738558" y="0"/>
                </a:lnTo>
                <a:lnTo>
                  <a:pt x="1738558" y="717550"/>
                </a:lnTo>
                <a:lnTo>
                  <a:pt x="0" y="71755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2" id="22"/>
          <p:cNvPicPr>
            <a:picLocks noChangeAspect="true"/>
          </p:cNvPicPr>
          <p:nvPr/>
        </p:nvPicPr>
        <p:blipFill>
          <a:blip r:embed="rId25"/>
          <a:srcRect l="0" t="0" r="0" b="0"/>
          <a:stretch>
            <a:fillRect/>
          </a:stretch>
        </p:blipFill>
        <p:spPr>
          <a:xfrm flipH="false" flipV="false" rot="0">
            <a:off x="4751254" y="6789831"/>
            <a:ext cx="971251" cy="1103694"/>
          </a:xfrm>
          <a:prstGeom prst="rect">
            <a:avLst/>
          </a:prstGeom>
        </p:spPr>
      </p:pic>
      <p:pic>
        <p:nvPicPr>
          <p:cNvPr name="Picture 23" id="23"/>
          <p:cNvPicPr>
            <a:picLocks noChangeAspect="true"/>
          </p:cNvPicPr>
          <p:nvPr/>
        </p:nvPicPr>
        <p:blipFill>
          <a:blip r:embed="rId26"/>
          <a:srcRect l="0" t="0" r="0" b="0"/>
          <a:stretch>
            <a:fillRect/>
          </a:stretch>
        </p:blipFill>
        <p:spPr>
          <a:xfrm flipH="false" flipV="false" rot="0">
            <a:off x="11868886" y="6773499"/>
            <a:ext cx="1003961" cy="1120026"/>
          </a:xfrm>
          <a:prstGeom prst="rect">
            <a:avLst/>
          </a:prstGeom>
        </p:spPr>
      </p:pic>
      <p:sp>
        <p:nvSpPr>
          <p:cNvPr name="TextBox 24" id="24"/>
          <p:cNvSpPr txBox="true"/>
          <p:nvPr/>
        </p:nvSpPr>
        <p:spPr>
          <a:xfrm rot="0">
            <a:off x="2719050" y="1853411"/>
            <a:ext cx="4575551" cy="13127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89"/>
              </a:lnSpc>
            </a:pPr>
            <a:r>
              <a:rPr lang="en-US" sz="3026">
                <a:solidFill>
                  <a:srgbClr val="FF63D8"/>
                </a:solidFill>
                <a:latin typeface="Arcade Gamer"/>
              </a:rPr>
              <a:t>CONTENT CREATION STRATEGY</a:t>
            </a:r>
          </a:p>
        </p:txBody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27"/>
          <a:srcRect l="0" t="0" r="0" b="0"/>
          <a:stretch>
            <a:fillRect/>
          </a:stretch>
        </p:blipFill>
        <p:spPr>
          <a:xfrm flipH="false" flipV="false" rot="0">
            <a:off x="2719050" y="2222014"/>
            <a:ext cx="517579" cy="539145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27"/>
          <a:srcRect l="0" t="0" r="0" b="0"/>
          <a:stretch>
            <a:fillRect/>
          </a:stretch>
        </p:blipFill>
        <p:spPr>
          <a:xfrm flipH="false" flipV="false" rot="0">
            <a:off x="15104488" y="2491586"/>
            <a:ext cx="517579" cy="539145"/>
          </a:xfrm>
          <a:prstGeom prst="rect">
            <a:avLst/>
          </a:prstGeom>
        </p:spPr>
      </p:pic>
      <p:sp>
        <p:nvSpPr>
          <p:cNvPr name="Freeform 27" id="27"/>
          <p:cNvSpPr/>
          <p:nvPr/>
        </p:nvSpPr>
        <p:spPr>
          <a:xfrm flipH="false" flipV="false" rot="0">
            <a:off x="2098480" y="6789831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1" y="0"/>
                </a:lnTo>
                <a:lnTo>
                  <a:pt x="843781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028700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14682597" y="6773499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6415518" y="4647198"/>
            <a:ext cx="843782" cy="662098"/>
          </a:xfrm>
          <a:custGeom>
            <a:avLst/>
            <a:gdLst/>
            <a:ahLst/>
            <a:cxnLst/>
            <a:rect r="r" b="b" t="t" l="l"/>
            <a:pathLst>
              <a:path h="662098" w="843782">
                <a:moveTo>
                  <a:pt x="0" y="0"/>
                </a:moveTo>
                <a:lnTo>
                  <a:pt x="843782" y="0"/>
                </a:lnTo>
                <a:lnTo>
                  <a:pt x="843782" y="662098"/>
                </a:lnTo>
                <a:lnTo>
                  <a:pt x="0" y="662098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-419968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298984" y="6844147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4882622" y="68278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7"/>
                </a:lnTo>
                <a:lnTo>
                  <a:pt x="0" y="553467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229204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3" y="0"/>
                </a:lnTo>
                <a:lnTo>
                  <a:pt x="442773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6616700" y="4701514"/>
            <a:ext cx="442773" cy="553467"/>
          </a:xfrm>
          <a:custGeom>
            <a:avLst/>
            <a:gdLst/>
            <a:ahLst/>
            <a:cxnLst/>
            <a:rect r="r" b="b" t="t" l="l"/>
            <a:pathLst>
              <a:path h="553467" w="442773">
                <a:moveTo>
                  <a:pt x="0" y="0"/>
                </a:moveTo>
                <a:lnTo>
                  <a:pt x="442774" y="0"/>
                </a:lnTo>
                <a:lnTo>
                  <a:pt x="442774" y="553466"/>
                </a:lnTo>
                <a:lnTo>
                  <a:pt x="0" y="55346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true" flipV="false" rot="0">
            <a:off x="14621255" y="6205320"/>
            <a:ext cx="966466" cy="568179"/>
          </a:xfrm>
          <a:custGeom>
            <a:avLst/>
            <a:gdLst/>
            <a:ahLst/>
            <a:cxnLst/>
            <a:rect r="r" b="b" t="t" l="l"/>
            <a:pathLst>
              <a:path h="568179" w="966466">
                <a:moveTo>
                  <a:pt x="966466" y="0"/>
                </a:moveTo>
                <a:lnTo>
                  <a:pt x="0" y="0"/>
                </a:lnTo>
                <a:lnTo>
                  <a:pt x="0" y="568179"/>
                </a:lnTo>
                <a:lnTo>
                  <a:pt x="966466" y="568179"/>
                </a:lnTo>
                <a:lnTo>
                  <a:pt x="966466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-1010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028700" y="3684108"/>
            <a:ext cx="843782" cy="963090"/>
          </a:xfrm>
          <a:custGeom>
            <a:avLst/>
            <a:gdLst/>
            <a:ahLst/>
            <a:cxnLst/>
            <a:rect r="r" b="b" t="t" l="l"/>
            <a:pathLst>
              <a:path h="963090" w="843782">
                <a:moveTo>
                  <a:pt x="0" y="0"/>
                </a:moveTo>
                <a:lnTo>
                  <a:pt x="843782" y="0"/>
                </a:lnTo>
                <a:lnTo>
                  <a:pt x="843782" y="963090"/>
                </a:lnTo>
                <a:lnTo>
                  <a:pt x="0" y="963090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-4299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6725892" y="1734177"/>
            <a:ext cx="7387996" cy="3409323"/>
            <a:chOff x="0" y="0"/>
            <a:chExt cx="1945810" cy="897929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1945810" cy="897929"/>
            </a:xfrm>
            <a:custGeom>
              <a:avLst/>
              <a:gdLst/>
              <a:ahLst/>
              <a:cxnLst/>
              <a:rect r="r" b="b" t="t" l="l"/>
              <a:pathLst>
                <a:path h="897929" w="1945810">
                  <a:moveTo>
                    <a:pt x="22006" y="0"/>
                  </a:moveTo>
                  <a:lnTo>
                    <a:pt x="1923804" y="0"/>
                  </a:lnTo>
                  <a:cubicBezTo>
                    <a:pt x="1929640" y="0"/>
                    <a:pt x="1935237" y="2318"/>
                    <a:pt x="1939364" y="6445"/>
                  </a:cubicBezTo>
                  <a:cubicBezTo>
                    <a:pt x="1943491" y="10572"/>
                    <a:pt x="1945810" y="16170"/>
                    <a:pt x="1945810" y="22006"/>
                  </a:cubicBezTo>
                  <a:lnTo>
                    <a:pt x="1945810" y="875923"/>
                  </a:lnTo>
                  <a:cubicBezTo>
                    <a:pt x="1945810" y="881759"/>
                    <a:pt x="1943491" y="887356"/>
                    <a:pt x="1939364" y="891483"/>
                  </a:cubicBezTo>
                  <a:cubicBezTo>
                    <a:pt x="1935237" y="895610"/>
                    <a:pt x="1929640" y="897929"/>
                    <a:pt x="1923804" y="897929"/>
                  </a:cubicBezTo>
                  <a:lnTo>
                    <a:pt x="22006" y="897929"/>
                  </a:lnTo>
                  <a:cubicBezTo>
                    <a:pt x="16170" y="897929"/>
                    <a:pt x="10572" y="895610"/>
                    <a:pt x="6445" y="891483"/>
                  </a:cubicBezTo>
                  <a:cubicBezTo>
                    <a:pt x="2318" y="887356"/>
                    <a:pt x="0" y="881759"/>
                    <a:pt x="0" y="875923"/>
                  </a:cubicBezTo>
                  <a:lnTo>
                    <a:pt x="0" y="22006"/>
                  </a:lnTo>
                  <a:cubicBezTo>
                    <a:pt x="0" y="16170"/>
                    <a:pt x="2318" y="10572"/>
                    <a:pt x="6445" y="6445"/>
                  </a:cubicBezTo>
                  <a:cubicBezTo>
                    <a:pt x="10572" y="2318"/>
                    <a:pt x="16170" y="0"/>
                    <a:pt x="22006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0" y="-57150"/>
              <a:ext cx="1945810" cy="95507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name="Freeform 40" id="40"/>
          <p:cNvSpPr/>
          <p:nvPr/>
        </p:nvSpPr>
        <p:spPr>
          <a:xfrm flipH="true" flipV="false" rot="0">
            <a:off x="7026573" y="1972017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8" y="0"/>
                </a:moveTo>
                <a:lnTo>
                  <a:pt x="0" y="0"/>
                </a:lnTo>
                <a:lnTo>
                  <a:pt x="0" y="249997"/>
                </a:lnTo>
                <a:lnTo>
                  <a:pt x="268028" y="249997"/>
                </a:lnTo>
                <a:lnTo>
                  <a:pt x="268028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1" id="41"/>
          <p:cNvGrpSpPr/>
          <p:nvPr/>
        </p:nvGrpSpPr>
        <p:grpSpPr>
          <a:xfrm rot="0">
            <a:off x="7426244" y="1972017"/>
            <a:ext cx="6220942" cy="2818483"/>
            <a:chOff x="0" y="0"/>
            <a:chExt cx="8294590" cy="3757977"/>
          </a:xfrm>
        </p:grpSpPr>
        <p:sp>
          <p:nvSpPr>
            <p:cNvPr name="TextBox 42" id="42"/>
            <p:cNvSpPr txBox="true"/>
            <p:nvPr/>
          </p:nvSpPr>
          <p:spPr>
            <a:xfrm rot="0">
              <a:off x="0" y="-47625"/>
              <a:ext cx="8294590" cy="8688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62"/>
                </a:lnSpc>
              </a:pPr>
              <a:r>
                <a:rPr lang="en-US" sz="1901">
                  <a:solidFill>
                    <a:srgbClr val="FFFFFF"/>
                  </a:solidFill>
                  <a:latin typeface="Disket Mono"/>
                </a:rPr>
                <a:t>Overview of content creation goals for Q1: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0" y="962348"/>
              <a:ext cx="8294590" cy="27956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108"/>
                </a:lnSpc>
              </a:pPr>
            </a:p>
            <a:p>
              <a:pPr marL="650168" indent="-216723" lvl="2">
                <a:lnSpc>
                  <a:spcPts val="2108"/>
                </a:lnSpc>
                <a:buFont typeface="Arial"/>
                <a:buChar char="⚬"/>
              </a:pPr>
              <a:r>
                <a:rPr lang="en-US" sz="1505">
                  <a:solidFill>
                    <a:srgbClr val="FFFFFF"/>
                  </a:solidFill>
                  <a:latin typeface="Garet"/>
                </a:rPr>
                <a:t>Enhance brand visibility and engagement on various platforms including Pinterest, Instagram, TikTok, YouTube, Threads, and Twitch</a:t>
              </a:r>
            </a:p>
            <a:p>
              <a:pPr>
                <a:lnSpc>
                  <a:spcPts val="2108"/>
                </a:lnSpc>
              </a:pPr>
            </a:p>
            <a:p>
              <a:pPr marL="650168" indent="-216723" lvl="2">
                <a:lnSpc>
                  <a:spcPts val="2108"/>
                </a:lnSpc>
                <a:buFont typeface="Arial"/>
                <a:buChar char="⚬"/>
              </a:pPr>
              <a:r>
                <a:rPr lang="en-US" sz="1505">
                  <a:solidFill>
                    <a:srgbClr val="FFFFFF"/>
                  </a:solidFill>
                  <a:latin typeface="Garet"/>
                </a:rPr>
                <a:t>Develop tailored content strategies for each platform to maximize audience reach and interaction</a:t>
              </a:r>
            </a:p>
            <a:p>
              <a:pPr>
                <a:lnSpc>
                  <a:spcPts val="2108"/>
                </a:lnSpc>
              </a:pPr>
              <a:r>
                <a:rPr lang="en-US" sz="1505">
                  <a:solidFill>
                    <a:srgbClr val="FFFFFF"/>
                  </a:solidFill>
                  <a:latin typeface="Garet"/>
                </a:rPr>
                <a:t> 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55996" y="1069876"/>
            <a:ext cx="6203304" cy="2384470"/>
            <a:chOff x="0" y="0"/>
            <a:chExt cx="1633792" cy="628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8499413"/>
            <a:ext cx="3052218" cy="717550"/>
            <a:chOff x="0" y="0"/>
            <a:chExt cx="803876" cy="1889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hlinkClick r:id="rId4" action="ppaction://hlinksldjump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 Bold"/>
                  <a:hlinkClick r:id="rId4" action="ppaction://hlinksldjump"/>
                </a:rPr>
                <a:t>Agenda Page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76635" y="1028700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920437" y="1172458"/>
            <a:ext cx="3533054" cy="2119832"/>
            <a:chOff x="0" y="0"/>
            <a:chExt cx="635000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0" t="-47871" r="0" b="-47871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776635" y="3930597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6"/>
                </a:lnTo>
                <a:lnTo>
                  <a:pt x="0" y="2425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920437" y="4074355"/>
            <a:ext cx="3533054" cy="2119832"/>
            <a:chOff x="0" y="0"/>
            <a:chExt cx="6350000" cy="381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8"/>
              <a:stretch>
                <a:fillRect l="0" t="-37551" r="0" b="-37551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6776635" y="6832493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920437" y="6976251"/>
            <a:ext cx="3533054" cy="2119832"/>
            <a:chOff x="0" y="0"/>
            <a:chExt cx="6350000" cy="381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9"/>
              <a:stretch>
                <a:fillRect l="0" t="-69872" r="0" b="-69872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21" id="21"/>
          <p:cNvSpPr/>
          <p:nvPr/>
        </p:nvSpPr>
        <p:spPr>
          <a:xfrm flipH="true" flipV="false" rot="0">
            <a:off x="11382300" y="1454337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055996" y="3951265"/>
            <a:ext cx="6203304" cy="2384470"/>
            <a:chOff x="0" y="0"/>
            <a:chExt cx="1633792" cy="6280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11382300" y="4335726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1055996" y="6832493"/>
            <a:ext cx="6203304" cy="2384470"/>
            <a:chOff x="0" y="0"/>
            <a:chExt cx="1633792" cy="6280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28700" y="1028700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345662" y="1079424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21385" y="2979513"/>
            <a:ext cx="5855175" cy="288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0"/>
              </a:lnSpc>
            </a:pPr>
            <a:r>
              <a:rPr lang="en-US" sz="5009">
                <a:solidFill>
                  <a:srgbClr val="FF63D8"/>
                </a:solidFill>
                <a:latin typeface="Arcade Gamer"/>
              </a:rPr>
              <a:t>C D 1: PINTEREST &amp;&amp; INSTAGRAM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786256" y="1327736"/>
            <a:ext cx="5756449" cy="1964554"/>
            <a:chOff x="0" y="0"/>
            <a:chExt cx="7675266" cy="261940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47625"/>
              <a:ext cx="7675266" cy="9634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969"/>
                </a:lnSpc>
              </a:pPr>
              <a:r>
                <a:rPr lang="en-US" sz="2120">
                  <a:solidFill>
                    <a:srgbClr val="FFFFFF"/>
                  </a:solidFill>
                  <a:latin typeface="Disket Mono"/>
                </a:rPr>
                <a:t>Key Results (OKRs) for Instagram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066915"/>
              <a:ext cx="7675266" cy="155249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62513" indent="-181257" lvl="1">
                <a:lnSpc>
                  <a:spcPts val="2350"/>
                </a:lnSpc>
                <a:buFont typeface="Arial"/>
                <a:buChar char="•"/>
              </a:pPr>
              <a:r>
                <a:rPr lang="en-US" sz="1679">
                  <a:solidFill>
                    <a:srgbClr val="FFFFFF"/>
                  </a:solidFill>
                  <a:latin typeface="Garet"/>
                </a:rPr>
                <a:t>Increase follower count by +2336</a:t>
              </a:r>
            </a:p>
            <a:p>
              <a:pPr marL="362513" indent="-181257" lvl="1">
                <a:lnSpc>
                  <a:spcPts val="2350"/>
                </a:lnSpc>
                <a:buFont typeface="Arial"/>
                <a:buChar char="•"/>
              </a:pPr>
              <a:r>
                <a:rPr lang="en-US" sz="1679">
                  <a:solidFill>
                    <a:srgbClr val="FFFFFF"/>
                  </a:solidFill>
                  <a:latin typeface="Garet"/>
                </a:rPr>
                <a:t>Achieve a 30% increase in engagement rate</a:t>
              </a:r>
            </a:p>
            <a:p>
              <a:pPr marL="362513" indent="-181257" lvl="1">
                <a:lnSpc>
                  <a:spcPts val="2350"/>
                </a:lnSpc>
                <a:buFont typeface="Arial"/>
                <a:buChar char="•"/>
              </a:pPr>
              <a:r>
                <a:rPr lang="en-US" sz="1679">
                  <a:solidFill>
                    <a:srgbClr val="FFFFFF"/>
                  </a:solidFill>
                  <a:latin typeface="Garet"/>
                </a:rPr>
                <a:t>+10% inscrease in subscribers engament </a:t>
              </a:r>
            </a:p>
            <a:p>
              <a:pPr>
                <a:lnSpc>
                  <a:spcPts val="235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837661" y="7050494"/>
            <a:ext cx="4639974" cy="2045590"/>
            <a:chOff x="0" y="0"/>
            <a:chExt cx="6186631" cy="2727453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47625"/>
              <a:ext cx="6186631" cy="1001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1"/>
                </a:lnSpc>
              </a:pPr>
              <a:r>
                <a:rPr lang="en-US" sz="2208">
                  <a:solidFill>
                    <a:srgbClr val="FFFFFF"/>
                  </a:solidFill>
                  <a:latin typeface="Disket Mono"/>
                </a:rPr>
                <a:t>Achievements and Challenges: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1112496"/>
              <a:ext cx="6186631" cy="161495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77467" indent="-188733" lvl="1">
                <a:lnSpc>
                  <a:spcPts val="2447"/>
                </a:lnSpc>
                <a:buFont typeface="Arial"/>
                <a:buChar char="•"/>
              </a:pPr>
              <a:r>
                <a:rPr lang="en-US" sz="1748">
                  <a:solidFill>
                    <a:srgbClr val="FFFFFF"/>
                  </a:solidFill>
                  <a:latin typeface="Garet"/>
                </a:rPr>
                <a:t>Account status: Branded content, paid Partnerships + monetization Eligible </a:t>
              </a:r>
            </a:p>
            <a:p>
              <a:pPr marL="377467" indent="-188733" lvl="1">
                <a:lnSpc>
                  <a:spcPts val="2447"/>
                </a:lnSpc>
                <a:buFont typeface="Arial"/>
                <a:buChar char="•"/>
              </a:pPr>
              <a:r>
                <a:rPr lang="en-US" sz="1748">
                  <a:solidFill>
                    <a:srgbClr val="FFFFFF"/>
                  </a:solidFill>
                  <a:latin typeface="Garet"/>
                </a:rPr>
                <a:t>shop unavailable on instgarm  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786256" y="4112686"/>
            <a:ext cx="5042502" cy="2223049"/>
            <a:chOff x="0" y="0"/>
            <a:chExt cx="6723336" cy="2964066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57150"/>
              <a:ext cx="6723336" cy="1093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Key Results (OKRs) for Pinterest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1221838"/>
              <a:ext cx="6723336" cy="1742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Increase follower count by 34%</a:t>
              </a:r>
            </a:p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Achieve a 40% increase in engagement rate</a:t>
              </a:r>
            </a:p>
            <a:p>
              <a:pPr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6864" y="7420732"/>
            <a:ext cx="11092436" cy="1837568"/>
            <a:chOff x="0" y="0"/>
            <a:chExt cx="2921465" cy="483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1465" cy="483969"/>
            </a:xfrm>
            <a:custGeom>
              <a:avLst/>
              <a:gdLst/>
              <a:ahLst/>
              <a:cxnLst/>
              <a:rect r="r" b="b" t="t" l="l"/>
              <a:pathLst>
                <a:path h="483969" w="2921465">
                  <a:moveTo>
                    <a:pt x="34199" y="0"/>
                  </a:moveTo>
                  <a:lnTo>
                    <a:pt x="2887265" y="0"/>
                  </a:lnTo>
                  <a:cubicBezTo>
                    <a:pt x="2896335" y="0"/>
                    <a:pt x="2905034" y="3603"/>
                    <a:pt x="2911448" y="10017"/>
                  </a:cubicBezTo>
                  <a:cubicBezTo>
                    <a:pt x="2917861" y="16430"/>
                    <a:pt x="2921465" y="25129"/>
                    <a:pt x="2921465" y="34199"/>
                  </a:cubicBezTo>
                  <a:lnTo>
                    <a:pt x="2921465" y="449769"/>
                  </a:lnTo>
                  <a:cubicBezTo>
                    <a:pt x="2921465" y="468657"/>
                    <a:pt x="2906153" y="483969"/>
                    <a:pt x="2887265" y="483969"/>
                  </a:cubicBezTo>
                  <a:lnTo>
                    <a:pt x="34199" y="483969"/>
                  </a:lnTo>
                  <a:cubicBezTo>
                    <a:pt x="25129" y="483969"/>
                    <a:pt x="16430" y="480366"/>
                    <a:pt x="10017" y="473952"/>
                  </a:cubicBezTo>
                  <a:cubicBezTo>
                    <a:pt x="3603" y="467538"/>
                    <a:pt x="0" y="458840"/>
                    <a:pt x="0" y="449769"/>
                  </a:cubicBezTo>
                  <a:lnTo>
                    <a:pt x="0" y="34199"/>
                  </a:lnTo>
                  <a:cubicBezTo>
                    <a:pt x="0" y="15312"/>
                    <a:pt x="15312" y="0"/>
                    <a:pt x="3419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921465" cy="5411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Analyics 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6693493" y="8182851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3395" y="945558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735035"/>
            <a:ext cx="21945600" cy="1103930"/>
            <a:chOff x="0" y="0"/>
            <a:chExt cx="29260800" cy="14719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true" rot="0">
            <a:off x="-185970" y="-2970876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95418" y="1028700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3395" y="837043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3395" y="7827863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6166864" y="4200989"/>
            <a:ext cx="4724133" cy="2834480"/>
            <a:chOff x="0" y="0"/>
            <a:chExt cx="6350000" cy="381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2"/>
              <a:stretch>
                <a:fillRect l="0" t="-17043" r="0" b="-17043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405345" y="1176436"/>
            <a:ext cx="4247172" cy="2548303"/>
            <a:chOff x="0" y="0"/>
            <a:chExt cx="6350000" cy="381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3"/>
              <a:stretch>
                <a:fillRect l="0" t="-30347" r="0" b="-30347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11252531" y="1028700"/>
            <a:ext cx="6006769" cy="6006769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4"/>
              <a:stretch>
                <a:fillRect l="0" t="-4681" r="0" b="-84592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323395" y="891300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4" id="24"/>
          <p:cNvPicPr>
            <a:picLocks noChangeAspect="true"/>
          </p:cNvPicPr>
          <p:nvPr/>
        </p:nvPicPr>
        <p:blipFill>
          <a:blip r:embed="rId15"/>
          <a:srcRect l="0" t="0" r="0" b="0"/>
          <a:stretch>
            <a:fillRect/>
          </a:stretch>
        </p:blipFill>
        <p:spPr>
          <a:xfrm flipH="false" flipV="false" rot="0">
            <a:off x="2351108" y="2754804"/>
            <a:ext cx="1539939" cy="1644398"/>
          </a:xfrm>
          <a:prstGeom prst="rect">
            <a:avLst/>
          </a:prstGeom>
        </p:spPr>
      </p:pic>
      <p:grpSp>
        <p:nvGrpSpPr>
          <p:cNvPr name="Group 25" id="25"/>
          <p:cNvGrpSpPr/>
          <p:nvPr/>
        </p:nvGrpSpPr>
        <p:grpSpPr>
          <a:xfrm rot="0">
            <a:off x="1594969" y="8496180"/>
            <a:ext cx="3052218" cy="717550"/>
            <a:chOff x="0" y="0"/>
            <a:chExt cx="803876" cy="18898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latin typeface="Arcade Gamer"/>
                  <a:hlinkClick r:id="rId16" action="ppaction://hlinksldjump"/>
                </a:rPr>
                <a:t>Back to</a:t>
              </a:r>
              <a:r>
                <a:rPr lang="en-US" sz="1300">
                  <a:solidFill>
                    <a:srgbClr val="FFFFFF"/>
                  </a:solidFill>
                  <a:latin typeface="Arcade Gamer"/>
                </a:rPr>
                <a:t> </a:t>
              </a:r>
              <a:r>
                <a:rPr lang="en-US" sz="1300">
                  <a:solidFill>
                    <a:srgbClr val="FFFFFF"/>
                  </a:solidFill>
                  <a:latin typeface="Arcade Gamer Bold"/>
                  <a:hlinkClick r:id="rId16" action="ppaction://hlinksldjump"/>
                </a:rPr>
                <a:t>Agenda Page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1887386" y="4771135"/>
            <a:ext cx="2467383" cy="2780502"/>
          </a:xfrm>
          <a:custGeom>
            <a:avLst/>
            <a:gdLst/>
            <a:ahLst/>
            <a:cxnLst/>
            <a:rect r="r" b="b" t="t" l="l"/>
            <a:pathLst>
              <a:path h="2780502" w="2467383">
                <a:moveTo>
                  <a:pt x="0" y="0"/>
                </a:moveTo>
                <a:lnTo>
                  <a:pt x="2467383" y="0"/>
                </a:lnTo>
                <a:lnTo>
                  <a:pt x="2467383" y="2780503"/>
                </a:lnTo>
                <a:lnTo>
                  <a:pt x="0" y="2780503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1072031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</a:rPr>
              <a:t>PLAYER 1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55996" y="1069876"/>
            <a:ext cx="6203304" cy="2384470"/>
            <a:chOff x="0" y="0"/>
            <a:chExt cx="1633792" cy="6280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8499413"/>
            <a:ext cx="3052218" cy="717550"/>
            <a:chOff x="0" y="0"/>
            <a:chExt cx="803876" cy="1889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hlinkClick r:id="rId4" action="ppaction://hlinksldjump"/>
                </a:rPr>
                <a:t>Back to</a:t>
              </a:r>
              <a:r>
                <a:rPr lang="en-US" sz="1300">
                  <a:solidFill>
                    <a:srgbClr val="000000"/>
                  </a:solidFill>
                  <a:latin typeface="Arcade Gamer"/>
                </a:rPr>
                <a:t> </a:t>
              </a:r>
              <a:r>
                <a:rPr lang="en-US" sz="1300">
                  <a:solidFill>
                    <a:srgbClr val="000000"/>
                  </a:solidFill>
                  <a:latin typeface="Arcade Gamer Bold"/>
                  <a:hlinkClick r:id="rId4" action="ppaction://hlinksldjump"/>
                </a:rPr>
                <a:t>Agenda Page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76635" y="1028700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6920437" y="1172458"/>
            <a:ext cx="3533054" cy="2119832"/>
            <a:chOff x="0" y="0"/>
            <a:chExt cx="6350000" cy="381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7"/>
              <a:stretch>
                <a:fillRect l="0" t="-18535" r="0" b="-18535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776635" y="3930597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6"/>
                </a:lnTo>
                <a:lnTo>
                  <a:pt x="0" y="242580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920437" y="4074355"/>
            <a:ext cx="3533054" cy="2119832"/>
            <a:chOff x="0" y="0"/>
            <a:chExt cx="6350000" cy="381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8"/>
              <a:stretch>
                <a:fillRect l="0" t="-20353" r="0" b="-2035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17" id="17"/>
          <p:cNvSpPr/>
          <p:nvPr/>
        </p:nvSpPr>
        <p:spPr>
          <a:xfrm flipH="false" flipV="false" rot="0">
            <a:off x="6776635" y="6832493"/>
            <a:ext cx="3820658" cy="2425807"/>
          </a:xfrm>
          <a:custGeom>
            <a:avLst/>
            <a:gdLst/>
            <a:ahLst/>
            <a:cxnLst/>
            <a:rect r="r" b="b" t="t" l="l"/>
            <a:pathLst>
              <a:path h="2425807" w="3820658">
                <a:moveTo>
                  <a:pt x="0" y="0"/>
                </a:moveTo>
                <a:lnTo>
                  <a:pt x="3820658" y="0"/>
                </a:lnTo>
                <a:lnTo>
                  <a:pt x="3820658" y="2425807"/>
                </a:lnTo>
                <a:lnTo>
                  <a:pt x="0" y="24258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2500"/>
            </a:stretch>
          </a:blipFill>
        </p:spPr>
      </p: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6920437" y="6976251"/>
            <a:ext cx="3533054" cy="2119832"/>
            <a:chOff x="0" y="0"/>
            <a:chExt cx="6350000" cy="38100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9"/>
              <a:stretch>
                <a:fillRect l="0" t="-76168" r="0" b="-76168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CB34A5"/>
            </a:solidFill>
          </p:spPr>
        </p:sp>
      </p:grpSp>
      <p:sp>
        <p:nvSpPr>
          <p:cNvPr name="Freeform 21" id="21"/>
          <p:cNvSpPr/>
          <p:nvPr/>
        </p:nvSpPr>
        <p:spPr>
          <a:xfrm flipH="true" flipV="false" rot="0">
            <a:off x="11382300" y="1454337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1055996" y="3951265"/>
            <a:ext cx="6203304" cy="2384470"/>
            <a:chOff x="0" y="0"/>
            <a:chExt cx="1633792" cy="62800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true" flipV="false" rot="0">
            <a:off x="11382300" y="4335726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1055996" y="6832493"/>
            <a:ext cx="6203304" cy="2384470"/>
            <a:chOff x="0" y="0"/>
            <a:chExt cx="1633792" cy="62800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633792" cy="628009"/>
            </a:xfrm>
            <a:custGeom>
              <a:avLst/>
              <a:gdLst/>
              <a:ahLst/>
              <a:cxnLst/>
              <a:rect r="r" b="b" t="t" l="l"/>
              <a:pathLst>
                <a:path h="628009" w="1633792">
                  <a:moveTo>
                    <a:pt x="26209" y="0"/>
                  </a:moveTo>
                  <a:lnTo>
                    <a:pt x="1607583" y="0"/>
                  </a:lnTo>
                  <a:cubicBezTo>
                    <a:pt x="1614534" y="0"/>
                    <a:pt x="1621201" y="2761"/>
                    <a:pt x="1626116" y="7676"/>
                  </a:cubicBezTo>
                  <a:cubicBezTo>
                    <a:pt x="1631031" y="12591"/>
                    <a:pt x="1633792" y="19258"/>
                    <a:pt x="1633792" y="26209"/>
                  </a:cubicBezTo>
                  <a:lnTo>
                    <a:pt x="1633792" y="601800"/>
                  </a:lnTo>
                  <a:cubicBezTo>
                    <a:pt x="1633792" y="608751"/>
                    <a:pt x="1631031" y="615417"/>
                    <a:pt x="1626116" y="620332"/>
                  </a:cubicBezTo>
                  <a:cubicBezTo>
                    <a:pt x="1621201" y="625247"/>
                    <a:pt x="1614534" y="628009"/>
                    <a:pt x="1607583" y="628009"/>
                  </a:cubicBezTo>
                  <a:lnTo>
                    <a:pt x="26209" y="628009"/>
                  </a:lnTo>
                  <a:cubicBezTo>
                    <a:pt x="11734" y="628009"/>
                    <a:pt x="0" y="616275"/>
                    <a:pt x="0" y="601800"/>
                  </a:cubicBezTo>
                  <a:lnTo>
                    <a:pt x="0" y="26209"/>
                  </a:lnTo>
                  <a:cubicBezTo>
                    <a:pt x="0" y="19258"/>
                    <a:pt x="2761" y="12591"/>
                    <a:pt x="7676" y="7676"/>
                  </a:cubicBezTo>
                  <a:cubicBezTo>
                    <a:pt x="12591" y="2761"/>
                    <a:pt x="19258" y="0"/>
                    <a:pt x="2620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1633792" cy="685159"/>
            </a:xfrm>
            <a:prstGeom prst="rect">
              <a:avLst/>
            </a:prstGeom>
          </p:spPr>
          <p:txBody>
            <a:bodyPr anchor="t" rtlCol="false" tIns="254000" lIns="254000" bIns="254000" rIns="254000"/>
            <a:lstStyle/>
            <a:p>
              <a:pPr>
                <a:lnSpc>
                  <a:spcPts val="3359"/>
                </a:lnSpc>
              </a:pPr>
            </a:p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  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true" flipV="false" rot="0">
            <a:off x="11382300" y="7216954"/>
            <a:ext cx="268028" cy="249997"/>
          </a:xfrm>
          <a:custGeom>
            <a:avLst/>
            <a:gdLst/>
            <a:ahLst/>
            <a:cxnLst/>
            <a:rect r="r" b="b" t="t" l="l"/>
            <a:pathLst>
              <a:path h="249997" w="268028">
                <a:moveTo>
                  <a:pt x="268029" y="0"/>
                </a:moveTo>
                <a:lnTo>
                  <a:pt x="0" y="0"/>
                </a:lnTo>
                <a:lnTo>
                  <a:pt x="0" y="249997"/>
                </a:lnTo>
                <a:lnTo>
                  <a:pt x="268029" y="249997"/>
                </a:lnTo>
                <a:lnTo>
                  <a:pt x="2680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1028700" y="1028700"/>
            <a:ext cx="1082363" cy="464432"/>
          </a:xfrm>
          <a:custGeom>
            <a:avLst/>
            <a:gdLst/>
            <a:ahLst/>
            <a:cxnLst/>
            <a:rect r="r" b="b" t="t" l="l"/>
            <a:pathLst>
              <a:path h="464432" w="1082363">
                <a:moveTo>
                  <a:pt x="0" y="0"/>
                </a:moveTo>
                <a:lnTo>
                  <a:pt x="1082363" y="0"/>
                </a:lnTo>
                <a:lnTo>
                  <a:pt x="1082363" y="464432"/>
                </a:lnTo>
                <a:lnTo>
                  <a:pt x="0" y="4644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2345662" y="1079424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321385" y="2979513"/>
            <a:ext cx="5855175" cy="28864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10"/>
              </a:lnSpc>
            </a:pPr>
            <a:r>
              <a:rPr lang="en-US" sz="5009">
                <a:solidFill>
                  <a:srgbClr val="FF63D8"/>
                </a:solidFill>
                <a:latin typeface="Arcade Gamer"/>
              </a:rPr>
              <a:t>C D 1: </a:t>
            </a:r>
          </a:p>
          <a:p>
            <a:pPr>
              <a:lnSpc>
                <a:spcPts val="5610"/>
              </a:lnSpc>
            </a:pPr>
            <a:r>
              <a:rPr lang="en-US" sz="5009">
                <a:solidFill>
                  <a:srgbClr val="FF63D8"/>
                </a:solidFill>
                <a:latin typeface="Arcade Gamer"/>
              </a:rPr>
              <a:t>TIKTOK </a:t>
            </a:r>
          </a:p>
          <a:p>
            <a:pPr>
              <a:lnSpc>
                <a:spcPts val="5610"/>
              </a:lnSpc>
            </a:pPr>
            <a:r>
              <a:rPr lang="en-US" sz="5009">
                <a:solidFill>
                  <a:srgbClr val="FF63D8"/>
                </a:solidFill>
                <a:latin typeface="Arcade Gamer"/>
              </a:rPr>
              <a:t>&amp;&amp; </a:t>
            </a:r>
          </a:p>
          <a:p>
            <a:pPr>
              <a:lnSpc>
                <a:spcPts val="5610"/>
              </a:lnSpc>
            </a:pPr>
            <a:r>
              <a:rPr lang="en-US" sz="5009">
                <a:solidFill>
                  <a:srgbClr val="FF63D8"/>
                </a:solidFill>
                <a:latin typeface="Arcade Gamer"/>
              </a:rPr>
              <a:t>YOUTUBE</a:t>
            </a:r>
          </a:p>
        </p:txBody>
      </p:sp>
      <p:grpSp>
        <p:nvGrpSpPr>
          <p:cNvPr name="Group 33" id="33"/>
          <p:cNvGrpSpPr/>
          <p:nvPr/>
        </p:nvGrpSpPr>
        <p:grpSpPr>
          <a:xfrm rot="0">
            <a:off x="11786256" y="1231458"/>
            <a:ext cx="5042502" cy="1889674"/>
            <a:chOff x="0" y="0"/>
            <a:chExt cx="6723336" cy="2519566"/>
          </a:xfrm>
        </p:grpSpPr>
        <p:sp>
          <p:nvSpPr>
            <p:cNvPr name="TextBox 34" id="34"/>
            <p:cNvSpPr txBox="true"/>
            <p:nvPr/>
          </p:nvSpPr>
          <p:spPr>
            <a:xfrm rot="0">
              <a:off x="0" y="-57150"/>
              <a:ext cx="6723336" cy="1093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Key Results (OKRs) for Youtube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0" y="1221838"/>
              <a:ext cx="6723336" cy="1297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reached 200,000+ views </a:t>
              </a:r>
            </a:p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+210 subs</a:t>
              </a:r>
            </a:p>
            <a:p>
              <a:pPr>
                <a:lnSpc>
                  <a:spcPts val="2660"/>
                </a:lnSpc>
              </a:pP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11837661" y="7050494"/>
            <a:ext cx="4639974" cy="1432064"/>
            <a:chOff x="0" y="0"/>
            <a:chExt cx="6186631" cy="1909419"/>
          </a:xfrm>
        </p:grpSpPr>
        <p:sp>
          <p:nvSpPr>
            <p:cNvPr name="TextBox 37" id="37"/>
            <p:cNvSpPr txBox="true"/>
            <p:nvPr/>
          </p:nvSpPr>
          <p:spPr>
            <a:xfrm rot="0">
              <a:off x="0" y="-47625"/>
              <a:ext cx="6186631" cy="100121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091"/>
                </a:lnSpc>
              </a:pPr>
              <a:r>
                <a:rPr lang="en-US" sz="2208">
                  <a:solidFill>
                    <a:srgbClr val="FFFFFF"/>
                  </a:solidFill>
                  <a:latin typeface="Disket Mono"/>
                </a:rPr>
                <a:t>Achievements and Challenges: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0" y="1112496"/>
              <a:ext cx="6186631" cy="796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77467" indent="-188733" lvl="1">
                <a:lnSpc>
                  <a:spcPts val="2447"/>
                </a:lnSpc>
                <a:buFont typeface="Arial"/>
                <a:buChar char="•"/>
              </a:pPr>
              <a:r>
                <a:rPr lang="en-US" sz="1748">
                  <a:solidFill>
                    <a:srgbClr val="FFFFFF"/>
                  </a:solidFill>
                  <a:latin typeface="Garet"/>
                </a:rPr>
                <a:t>increased subscribers</a:t>
              </a:r>
            </a:p>
            <a:p>
              <a:pPr marL="377467" indent="-188733" lvl="1">
                <a:lnSpc>
                  <a:spcPts val="2447"/>
                </a:lnSpc>
                <a:buFont typeface="Arial"/>
                <a:buChar char="•"/>
              </a:pPr>
              <a:r>
                <a:rPr lang="en-US" sz="1748">
                  <a:solidFill>
                    <a:srgbClr val="FFFFFF"/>
                  </a:solidFill>
                  <a:latin typeface="Garet"/>
                </a:rPr>
                <a:t>tiktok followers slightly below target 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11786256" y="4112686"/>
            <a:ext cx="5042502" cy="2223049"/>
            <a:chOff x="0" y="0"/>
            <a:chExt cx="6723336" cy="2964066"/>
          </a:xfrm>
        </p:grpSpPr>
        <p:sp>
          <p:nvSpPr>
            <p:cNvPr name="TextBox 40" id="40"/>
            <p:cNvSpPr txBox="true"/>
            <p:nvPr/>
          </p:nvSpPr>
          <p:spPr>
            <a:xfrm rot="0">
              <a:off x="0" y="-57150"/>
              <a:ext cx="6723336" cy="1093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60"/>
                </a:lnSpc>
              </a:pPr>
              <a:r>
                <a:rPr lang="en-US" sz="2400">
                  <a:solidFill>
                    <a:srgbClr val="FFFFFF"/>
                  </a:solidFill>
                  <a:latin typeface="Disket Mono"/>
                </a:rPr>
                <a:t>Key Results (OKRs) for TikTok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0" y="1221838"/>
              <a:ext cx="6723336" cy="17422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Increase follower count by 10%</a:t>
              </a:r>
            </a:p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Achieve a 200+likes </a:t>
              </a:r>
            </a:p>
            <a:p>
              <a:pPr marL="410213" indent="-205106" lvl="1">
                <a:lnSpc>
                  <a:spcPts val="2660"/>
                </a:lnSpc>
                <a:buFont typeface="Arial"/>
                <a:buChar char="•"/>
              </a:pPr>
              <a:r>
                <a:rPr lang="en-US" sz="1900">
                  <a:solidFill>
                    <a:srgbClr val="FFFFFF"/>
                  </a:solidFill>
                  <a:latin typeface="Garet"/>
                </a:rPr>
                <a:t>3 viral videos </a:t>
              </a:r>
            </a:p>
            <a:p>
              <a:pPr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66864" y="7420732"/>
            <a:ext cx="11092436" cy="1837568"/>
            <a:chOff x="0" y="0"/>
            <a:chExt cx="2921465" cy="4839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21465" cy="483969"/>
            </a:xfrm>
            <a:custGeom>
              <a:avLst/>
              <a:gdLst/>
              <a:ahLst/>
              <a:cxnLst/>
              <a:rect r="r" b="b" t="t" l="l"/>
              <a:pathLst>
                <a:path h="483969" w="2921465">
                  <a:moveTo>
                    <a:pt x="34199" y="0"/>
                  </a:moveTo>
                  <a:lnTo>
                    <a:pt x="2887265" y="0"/>
                  </a:lnTo>
                  <a:cubicBezTo>
                    <a:pt x="2896335" y="0"/>
                    <a:pt x="2905034" y="3603"/>
                    <a:pt x="2911448" y="10017"/>
                  </a:cubicBezTo>
                  <a:cubicBezTo>
                    <a:pt x="2917861" y="16430"/>
                    <a:pt x="2921465" y="25129"/>
                    <a:pt x="2921465" y="34199"/>
                  </a:cubicBezTo>
                  <a:lnTo>
                    <a:pt x="2921465" y="449769"/>
                  </a:lnTo>
                  <a:cubicBezTo>
                    <a:pt x="2921465" y="468657"/>
                    <a:pt x="2906153" y="483969"/>
                    <a:pt x="2887265" y="483969"/>
                  </a:cubicBezTo>
                  <a:lnTo>
                    <a:pt x="34199" y="483969"/>
                  </a:lnTo>
                  <a:cubicBezTo>
                    <a:pt x="25129" y="483969"/>
                    <a:pt x="16430" y="480366"/>
                    <a:pt x="10017" y="473952"/>
                  </a:cubicBezTo>
                  <a:cubicBezTo>
                    <a:pt x="3603" y="467538"/>
                    <a:pt x="0" y="458840"/>
                    <a:pt x="0" y="449769"/>
                  </a:cubicBezTo>
                  <a:lnTo>
                    <a:pt x="0" y="34199"/>
                  </a:lnTo>
                  <a:cubicBezTo>
                    <a:pt x="0" y="15312"/>
                    <a:pt x="15312" y="0"/>
                    <a:pt x="34199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921465" cy="54111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</a:t>
              </a:r>
            </a:p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Analyics </a:t>
              </a:r>
            </a:p>
            <a:p>
              <a:pPr>
                <a:lnSpc>
                  <a:spcPts val="33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true" flipV="false" rot="0">
            <a:off x="6693493" y="8182851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3395" y="9455582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0" y="9735035"/>
            <a:ext cx="21945600" cy="1103930"/>
            <a:chOff x="0" y="0"/>
            <a:chExt cx="29260800" cy="147190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97536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19507200" y="0"/>
              <a:ext cx="9753600" cy="1471907"/>
            </a:xfrm>
            <a:custGeom>
              <a:avLst/>
              <a:gdLst/>
              <a:ahLst/>
              <a:cxnLst/>
              <a:rect r="r" b="b" t="t" l="l"/>
              <a:pathLst>
                <a:path h="1471907" w="9753600">
                  <a:moveTo>
                    <a:pt x="0" y="0"/>
                  </a:moveTo>
                  <a:lnTo>
                    <a:pt x="9753600" y="0"/>
                  </a:lnTo>
                  <a:lnTo>
                    <a:pt x="9753600" y="1471907"/>
                  </a:lnTo>
                  <a:lnTo>
                    <a:pt x="0" y="1471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true" rot="0">
            <a:off x="-185970" y="-2970876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10391608"/>
                </a:moveTo>
                <a:lnTo>
                  <a:pt x="18473970" y="10391608"/>
                </a:lnTo>
                <a:lnTo>
                  <a:pt x="18473970" y="0"/>
                </a:lnTo>
                <a:lnTo>
                  <a:pt x="0" y="0"/>
                </a:lnTo>
                <a:lnTo>
                  <a:pt x="0" y="10391608"/>
                </a:lnTo>
                <a:close/>
              </a:path>
            </a:pathLst>
          </a:custGeom>
          <a:blipFill>
            <a:blip r:embed="rId8">
              <a:alphaModFix amt="14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895418" y="1028700"/>
            <a:ext cx="2377744" cy="432317"/>
          </a:xfrm>
          <a:custGeom>
            <a:avLst/>
            <a:gdLst/>
            <a:ahLst/>
            <a:cxnLst/>
            <a:rect r="r" b="b" t="t" l="l"/>
            <a:pathLst>
              <a:path h="432317" w="2377744">
                <a:moveTo>
                  <a:pt x="0" y="0"/>
                </a:moveTo>
                <a:lnTo>
                  <a:pt x="2377744" y="0"/>
                </a:lnTo>
                <a:lnTo>
                  <a:pt x="2377744" y="432317"/>
                </a:lnTo>
                <a:lnTo>
                  <a:pt x="0" y="432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23395" y="8370436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23395" y="7827863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2"/>
          <a:srcRect l="0" t="0" r="0" b="0"/>
          <a:stretch>
            <a:fillRect/>
          </a:stretch>
        </p:blipFill>
        <p:spPr>
          <a:xfrm flipH="false" flipV="false" rot="0">
            <a:off x="1884845" y="4884451"/>
            <a:ext cx="2472466" cy="2943412"/>
          </a:xfrm>
          <a:prstGeom prst="rect">
            <a:avLst/>
          </a:prstGeom>
        </p:spPr>
      </p:pic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6166864" y="4200989"/>
            <a:ext cx="4724133" cy="2834480"/>
            <a:chOff x="0" y="0"/>
            <a:chExt cx="6350000" cy="381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3"/>
              <a:stretch>
                <a:fillRect l="0" t="-39888" r="0" b="-39888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19" id="19"/>
          <p:cNvGrpSpPr>
            <a:grpSpLocks noChangeAspect="true"/>
          </p:cNvGrpSpPr>
          <p:nvPr/>
        </p:nvGrpSpPr>
        <p:grpSpPr>
          <a:xfrm rot="0">
            <a:off x="6166864" y="1028700"/>
            <a:ext cx="4724133" cy="2834480"/>
            <a:chOff x="0" y="0"/>
            <a:chExt cx="6350000" cy="381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14"/>
              <a:stretch>
                <a:fillRect l="-2232" t="0" r="-2232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11252531" y="1028700"/>
            <a:ext cx="6006769" cy="6006769"/>
            <a:chOff x="0" y="0"/>
            <a:chExt cx="6350000" cy="6350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5715000" y="6350000"/>
                  </a:moveTo>
                  <a:lnTo>
                    <a:pt x="635000" y="6350000"/>
                  </a:lnTo>
                  <a:cubicBezTo>
                    <a:pt x="284480" y="6350000"/>
                    <a:pt x="0" y="6065520"/>
                    <a:pt x="0" y="5715000"/>
                  </a:cubicBez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5715000"/>
                  </a:lnTo>
                  <a:cubicBezTo>
                    <a:pt x="6350000" y="6065520"/>
                    <a:pt x="6065520" y="6350000"/>
                    <a:pt x="5715000" y="6350000"/>
                  </a:cubicBezTo>
                  <a:close/>
                </a:path>
              </a:pathLst>
            </a:custGeom>
            <a:blipFill>
              <a:blip r:embed="rId15"/>
              <a:stretch>
                <a:fillRect l="0" t="-25700" r="0" b="-25700"/>
              </a:stretch>
            </a:blipFill>
          </p:spPr>
        </p:sp>
      </p:grpSp>
      <p:sp>
        <p:nvSpPr>
          <p:cNvPr name="Freeform 24" id="24"/>
          <p:cNvSpPr/>
          <p:nvPr/>
        </p:nvSpPr>
        <p:spPr>
          <a:xfrm flipH="false" flipV="false" rot="0">
            <a:off x="1323395" y="8913009"/>
            <a:ext cx="3595364" cy="542573"/>
          </a:xfrm>
          <a:custGeom>
            <a:avLst/>
            <a:gdLst/>
            <a:ahLst/>
            <a:cxnLst/>
            <a:rect r="r" b="b" t="t" l="l"/>
            <a:pathLst>
              <a:path h="542573" w="3595364">
                <a:moveTo>
                  <a:pt x="0" y="0"/>
                </a:moveTo>
                <a:lnTo>
                  <a:pt x="3595364" y="0"/>
                </a:lnTo>
                <a:lnTo>
                  <a:pt x="3595364" y="542573"/>
                </a:lnTo>
                <a:lnTo>
                  <a:pt x="0" y="54257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25" id="25"/>
          <p:cNvPicPr>
            <a:picLocks noChangeAspect="true"/>
          </p:cNvPicPr>
          <p:nvPr/>
        </p:nvPicPr>
        <p:blipFill>
          <a:blip r:embed="rId16"/>
          <a:srcRect l="0" t="0" r="0" b="0"/>
          <a:stretch>
            <a:fillRect/>
          </a:stretch>
        </p:blipFill>
        <p:spPr>
          <a:xfrm flipH="false" flipV="false" rot="0">
            <a:off x="2351108" y="2754804"/>
            <a:ext cx="1539939" cy="1644398"/>
          </a:xfrm>
          <a:prstGeom prst="rect">
            <a:avLst/>
          </a:prstGeom>
        </p:spPr>
      </p:pic>
      <p:grpSp>
        <p:nvGrpSpPr>
          <p:cNvPr name="Group 26" id="26"/>
          <p:cNvGrpSpPr/>
          <p:nvPr/>
        </p:nvGrpSpPr>
        <p:grpSpPr>
          <a:xfrm rot="0">
            <a:off x="1594969" y="8496180"/>
            <a:ext cx="3052218" cy="717550"/>
            <a:chOff x="0" y="0"/>
            <a:chExt cx="803876" cy="18898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585EFF"/>
            </a:solidFill>
            <a:ln cap="rnd">
              <a:noFill/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FFFFFF"/>
                  </a:solidFill>
                  <a:latin typeface="Arcade Gamer"/>
                  <a:hlinkClick r:id="rId17" action="ppaction://hlinksldjump"/>
                </a:rPr>
                <a:t>Back to</a:t>
              </a:r>
              <a:r>
                <a:rPr lang="en-US" sz="1300">
                  <a:solidFill>
                    <a:srgbClr val="FFFFFF"/>
                  </a:solidFill>
                  <a:latin typeface="Arcade Gamer"/>
                </a:rPr>
                <a:t> </a:t>
              </a:r>
              <a:r>
                <a:rPr lang="en-US" sz="1300">
                  <a:solidFill>
                    <a:srgbClr val="FFFFFF"/>
                  </a:solidFill>
                  <a:latin typeface="Arcade Gamer Bold"/>
                  <a:hlinkClick r:id="rId17" action="ppaction://hlinksldjump"/>
                </a:rPr>
                <a:t>Agenda Page</a:t>
              </a: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28700" y="1072031"/>
            <a:ext cx="1866718" cy="3366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63"/>
              </a:lnSpc>
            </a:pPr>
            <a:r>
              <a:rPr lang="en-US" sz="2199">
                <a:solidFill>
                  <a:srgbClr val="21EF80"/>
                </a:solidFill>
                <a:latin typeface="Arcade Gamer"/>
              </a:rPr>
              <a:t>PLAYER 1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5970" y="3662384"/>
            <a:ext cx="18473970" cy="10391608"/>
          </a:xfrm>
          <a:custGeom>
            <a:avLst/>
            <a:gdLst/>
            <a:ahLst/>
            <a:cxnLst/>
            <a:rect r="r" b="b" t="t" l="l"/>
            <a:pathLst>
              <a:path h="10391608" w="18473970">
                <a:moveTo>
                  <a:pt x="0" y="0"/>
                </a:moveTo>
                <a:lnTo>
                  <a:pt x="18473970" y="0"/>
                </a:lnTo>
                <a:lnTo>
                  <a:pt x="18473970" y="10391608"/>
                </a:lnTo>
                <a:lnTo>
                  <a:pt x="0" y="103916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705109"/>
            <a:ext cx="18288000" cy="1163782"/>
            <a:chOff x="0" y="0"/>
            <a:chExt cx="24384000" cy="155170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8128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6256000" y="0"/>
              <a:ext cx="8128000" cy="1551709"/>
            </a:xfrm>
            <a:custGeom>
              <a:avLst/>
              <a:gdLst/>
              <a:ahLst/>
              <a:cxnLst/>
              <a:rect r="r" b="b" t="t" l="l"/>
              <a:pathLst>
                <a:path h="1551709" w="8128000">
                  <a:moveTo>
                    <a:pt x="0" y="0"/>
                  </a:moveTo>
                  <a:lnTo>
                    <a:pt x="8128000" y="0"/>
                  </a:lnTo>
                  <a:lnTo>
                    <a:pt x="8128000" y="1551709"/>
                  </a:lnTo>
                  <a:lnTo>
                    <a:pt x="0" y="15517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8186164" y="2475210"/>
            <a:ext cx="9073136" cy="1472865"/>
            <a:chOff x="0" y="0"/>
            <a:chExt cx="2389632" cy="38791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89632" cy="387915"/>
            </a:xfrm>
            <a:custGeom>
              <a:avLst/>
              <a:gdLst/>
              <a:ahLst/>
              <a:cxnLst/>
              <a:rect r="r" b="b" t="t" l="l"/>
              <a:pathLst>
                <a:path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on my thanos ahh era (7 platforms) 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true" flipV="false" rot="0">
            <a:off x="8712793" y="3054978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8186164" y="4675561"/>
            <a:ext cx="9073136" cy="1472865"/>
            <a:chOff x="0" y="0"/>
            <a:chExt cx="2389632" cy="3879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89632" cy="387915"/>
            </a:xfrm>
            <a:custGeom>
              <a:avLst/>
              <a:gdLst/>
              <a:ahLst/>
              <a:cxnLst/>
              <a:rect r="r" b="b" t="t" l="l"/>
              <a:pathLst>
                <a:path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happiness scale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true" flipV="false" rot="0">
            <a:off x="8712793" y="5255329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8"/>
                </a:lnTo>
                <a:lnTo>
                  <a:pt x="335928" y="313328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8186164" y="6872325"/>
            <a:ext cx="9073136" cy="1472865"/>
            <a:chOff x="0" y="0"/>
            <a:chExt cx="2389632" cy="38791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389632" cy="387915"/>
            </a:xfrm>
            <a:custGeom>
              <a:avLst/>
              <a:gdLst/>
              <a:ahLst/>
              <a:cxnLst/>
              <a:rect r="r" b="b" t="t" l="l"/>
              <a:pathLst>
                <a:path h="387915" w="2389632">
                  <a:moveTo>
                    <a:pt x="41811" y="0"/>
                  </a:moveTo>
                  <a:lnTo>
                    <a:pt x="2347822" y="0"/>
                  </a:lnTo>
                  <a:cubicBezTo>
                    <a:pt x="2370913" y="0"/>
                    <a:pt x="2389632" y="18719"/>
                    <a:pt x="2389632" y="41811"/>
                  </a:cubicBezTo>
                  <a:lnTo>
                    <a:pt x="2389632" y="346104"/>
                  </a:lnTo>
                  <a:cubicBezTo>
                    <a:pt x="2389632" y="369196"/>
                    <a:pt x="2370913" y="387915"/>
                    <a:pt x="2347822" y="387915"/>
                  </a:cubicBezTo>
                  <a:lnTo>
                    <a:pt x="41811" y="387915"/>
                  </a:lnTo>
                  <a:cubicBezTo>
                    <a:pt x="18719" y="387915"/>
                    <a:pt x="0" y="369196"/>
                    <a:pt x="0" y="346104"/>
                  </a:cubicBezTo>
                  <a:lnTo>
                    <a:pt x="0" y="41811"/>
                  </a:lnTo>
                  <a:cubicBezTo>
                    <a:pt x="0" y="18719"/>
                    <a:pt x="18719" y="0"/>
                    <a:pt x="41811" y="0"/>
                  </a:cubicBezTo>
                  <a:close/>
                </a:path>
              </a:pathLst>
            </a:custGeom>
            <a:solidFill>
              <a:srgbClr val="000000"/>
            </a:solidFill>
            <a:ln w="47625" cap="rnd">
              <a:solidFill>
                <a:srgbClr val="21EF80"/>
              </a:solidFill>
              <a:prstDash val="solid"/>
              <a:round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57150"/>
              <a:ext cx="2389632" cy="44506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>
                <a:lnSpc>
                  <a:spcPts val="3359"/>
                </a:lnSpc>
              </a:pPr>
              <a:r>
                <a:rPr lang="en-US" sz="2399">
                  <a:solidFill>
                    <a:srgbClr val="FFFFFF"/>
                  </a:solidFill>
                  <a:latin typeface="Disket Mono"/>
                </a:rPr>
                <a:t>    average montly views</a:t>
              </a:r>
            </a:p>
          </p:txBody>
        </p:sp>
      </p:grpSp>
      <p:sp>
        <p:nvSpPr>
          <p:cNvPr name="Freeform 18" id="18"/>
          <p:cNvSpPr/>
          <p:nvPr/>
        </p:nvSpPr>
        <p:spPr>
          <a:xfrm flipH="true" flipV="false" rot="0">
            <a:off x="8712793" y="7452093"/>
            <a:ext cx="335928" cy="313329"/>
          </a:xfrm>
          <a:custGeom>
            <a:avLst/>
            <a:gdLst/>
            <a:ahLst/>
            <a:cxnLst/>
            <a:rect r="r" b="b" t="t" l="l"/>
            <a:pathLst>
              <a:path h="313329" w="335928">
                <a:moveTo>
                  <a:pt x="335928" y="0"/>
                </a:moveTo>
                <a:lnTo>
                  <a:pt x="0" y="0"/>
                </a:lnTo>
                <a:lnTo>
                  <a:pt x="0" y="313329"/>
                </a:lnTo>
                <a:lnTo>
                  <a:pt x="335928" y="313329"/>
                </a:lnTo>
                <a:lnTo>
                  <a:pt x="335928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/>
          <a:srcRect l="0" t="0" r="0" b="0"/>
          <a:stretch>
            <a:fillRect/>
          </a:stretch>
        </p:blipFill>
        <p:spPr>
          <a:xfrm flipH="false" flipV="false" rot="0">
            <a:off x="16848318" y="719461"/>
            <a:ext cx="744368" cy="331244"/>
          </a:xfrm>
          <a:prstGeom prst="rect">
            <a:avLst/>
          </a:prstGeom>
        </p:spPr>
      </p:pic>
      <p:sp>
        <p:nvSpPr>
          <p:cNvPr name="Freeform 20" id="20"/>
          <p:cNvSpPr/>
          <p:nvPr/>
        </p:nvSpPr>
        <p:spPr>
          <a:xfrm flipH="false" flipV="false" rot="0">
            <a:off x="14333567" y="719461"/>
            <a:ext cx="2193866" cy="362985"/>
          </a:xfrm>
          <a:custGeom>
            <a:avLst/>
            <a:gdLst/>
            <a:ahLst/>
            <a:cxnLst/>
            <a:rect r="r" b="b" t="t" l="l"/>
            <a:pathLst>
              <a:path h="362985" w="2193866">
                <a:moveTo>
                  <a:pt x="0" y="0"/>
                </a:moveTo>
                <a:lnTo>
                  <a:pt x="2193866" y="0"/>
                </a:lnTo>
                <a:lnTo>
                  <a:pt x="2193866" y="362985"/>
                </a:lnTo>
                <a:lnTo>
                  <a:pt x="0" y="3629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7234164" y="588745"/>
            <a:ext cx="1211480" cy="624416"/>
            <a:chOff x="0" y="0"/>
            <a:chExt cx="1615307" cy="832555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832555" y="18217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01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2775787">
              <a:off x="121853" y="121853"/>
              <a:ext cx="588848" cy="588848"/>
            </a:xfrm>
            <a:custGeom>
              <a:avLst/>
              <a:gdLst/>
              <a:ahLst/>
              <a:cxnLst/>
              <a:rect r="r" b="b" t="t" l="l"/>
              <a:pathLst>
                <a:path h="588848" w="588848">
                  <a:moveTo>
                    <a:pt x="0" y="0"/>
                  </a:moveTo>
                  <a:lnTo>
                    <a:pt x="588848" y="0"/>
                  </a:lnTo>
                  <a:lnTo>
                    <a:pt x="588848" y="588848"/>
                  </a:lnTo>
                  <a:lnTo>
                    <a:pt x="0" y="5888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0191499" y="729709"/>
            <a:ext cx="862336" cy="327152"/>
            <a:chOff x="0" y="0"/>
            <a:chExt cx="1149782" cy="436203"/>
          </a:xfrm>
        </p:grpSpPr>
        <p:sp>
          <p:nvSpPr>
            <p:cNvPr name="TextBox 25" id="25"/>
            <p:cNvSpPr txBox="true"/>
            <p:nvPr/>
          </p:nvSpPr>
          <p:spPr>
            <a:xfrm rot="0">
              <a:off x="367030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12</a:t>
              </a:r>
            </a:p>
          </p:txBody>
        </p:sp>
        <p:sp>
          <p:nvSpPr>
            <p:cNvPr name="Freeform 26" id="26"/>
            <p:cNvSpPr/>
            <p:nvPr/>
          </p:nvSpPr>
          <p:spPr>
            <a:xfrm flipH="false" flipV="false" rot="0">
              <a:off x="0" y="20313"/>
              <a:ext cx="367030" cy="332329"/>
            </a:xfrm>
            <a:custGeom>
              <a:avLst/>
              <a:gdLst/>
              <a:ahLst/>
              <a:cxnLst/>
              <a:rect r="r" b="b" t="t" l="l"/>
              <a:pathLst>
                <a:path h="332329" w="367030">
                  <a:moveTo>
                    <a:pt x="0" y="0"/>
                  </a:moveTo>
                  <a:lnTo>
                    <a:pt x="367030" y="0"/>
                  </a:lnTo>
                  <a:lnTo>
                    <a:pt x="367030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8863538" y="703945"/>
            <a:ext cx="908861" cy="327152"/>
            <a:chOff x="0" y="0"/>
            <a:chExt cx="1211815" cy="436203"/>
          </a:xfrm>
        </p:grpSpPr>
        <p:sp>
          <p:nvSpPr>
            <p:cNvPr name="TextBox 28" id="28"/>
            <p:cNvSpPr txBox="true"/>
            <p:nvPr/>
          </p:nvSpPr>
          <p:spPr>
            <a:xfrm rot="0">
              <a:off x="429063" y="-9525"/>
              <a:ext cx="782752" cy="445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63"/>
                </a:lnSpc>
              </a:pPr>
              <a:r>
                <a:rPr lang="en-US" sz="2199">
                  <a:solidFill>
                    <a:srgbClr val="FFFFFF"/>
                  </a:solidFill>
                  <a:latin typeface="Arcade Gamer"/>
                </a:rPr>
                <a:t>07</a:t>
              </a:r>
            </a:p>
          </p:txBody>
        </p:sp>
        <p:sp>
          <p:nvSpPr>
            <p:cNvPr name="Freeform 29" id="29"/>
            <p:cNvSpPr/>
            <p:nvPr/>
          </p:nvSpPr>
          <p:spPr>
            <a:xfrm flipH="false" flipV="false" rot="0">
              <a:off x="0" y="58413"/>
              <a:ext cx="429063" cy="332329"/>
            </a:xfrm>
            <a:custGeom>
              <a:avLst/>
              <a:gdLst/>
              <a:ahLst/>
              <a:cxnLst/>
              <a:rect r="r" b="b" t="t" l="l"/>
              <a:pathLst>
                <a:path h="332329" w="429063">
                  <a:moveTo>
                    <a:pt x="0" y="0"/>
                  </a:moveTo>
                  <a:lnTo>
                    <a:pt x="429063" y="0"/>
                  </a:lnTo>
                  <a:lnTo>
                    <a:pt x="429063" y="332329"/>
                  </a:lnTo>
                  <a:lnTo>
                    <a:pt x="0" y="3323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30" id="30"/>
          <p:cNvGrpSpPr/>
          <p:nvPr/>
        </p:nvGrpSpPr>
        <p:grpSpPr>
          <a:xfrm rot="0">
            <a:off x="692051" y="534510"/>
            <a:ext cx="3052218" cy="717550"/>
            <a:chOff x="0" y="0"/>
            <a:chExt cx="803876" cy="18898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03876" cy="188984"/>
            </a:xfrm>
            <a:custGeom>
              <a:avLst/>
              <a:gdLst/>
              <a:ahLst/>
              <a:cxnLst/>
              <a:rect r="r" b="b" t="t" l="l"/>
              <a:pathLst>
                <a:path h="188984" w="803876">
                  <a:moveTo>
                    <a:pt x="94492" y="0"/>
                  </a:moveTo>
                  <a:lnTo>
                    <a:pt x="709384" y="0"/>
                  </a:lnTo>
                  <a:cubicBezTo>
                    <a:pt x="734445" y="0"/>
                    <a:pt x="758479" y="9955"/>
                    <a:pt x="776200" y="27676"/>
                  </a:cubicBezTo>
                  <a:cubicBezTo>
                    <a:pt x="793921" y="45397"/>
                    <a:pt x="803876" y="69431"/>
                    <a:pt x="803876" y="94492"/>
                  </a:cubicBezTo>
                  <a:lnTo>
                    <a:pt x="803876" y="94492"/>
                  </a:lnTo>
                  <a:cubicBezTo>
                    <a:pt x="803876" y="146679"/>
                    <a:pt x="761571" y="188984"/>
                    <a:pt x="709384" y="188984"/>
                  </a:cubicBezTo>
                  <a:lnTo>
                    <a:pt x="94492" y="188984"/>
                  </a:lnTo>
                  <a:cubicBezTo>
                    <a:pt x="69431" y="188984"/>
                    <a:pt x="45397" y="179029"/>
                    <a:pt x="27676" y="161308"/>
                  </a:cubicBezTo>
                  <a:cubicBezTo>
                    <a:pt x="9955" y="143588"/>
                    <a:pt x="0" y="119553"/>
                    <a:pt x="0" y="94492"/>
                  </a:cubicBezTo>
                  <a:lnTo>
                    <a:pt x="0" y="94492"/>
                  </a:lnTo>
                  <a:cubicBezTo>
                    <a:pt x="0" y="69431"/>
                    <a:pt x="9955" y="45397"/>
                    <a:pt x="27676" y="27676"/>
                  </a:cubicBezTo>
                  <a:cubicBezTo>
                    <a:pt x="45397" y="9955"/>
                    <a:pt x="69431" y="0"/>
                    <a:pt x="94492" y="0"/>
                  </a:cubicBezTo>
                  <a:close/>
                </a:path>
              </a:pathLst>
            </a:custGeom>
            <a:solidFill>
              <a:srgbClr val="21EF80"/>
            </a:solidFill>
            <a:ln cap="rnd">
              <a:noFill/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47625"/>
              <a:ext cx="803876" cy="236609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ctr">
                <a:lnSpc>
                  <a:spcPts val="1820"/>
                </a:lnSpc>
              </a:pPr>
              <a:r>
                <a:rPr lang="en-US" sz="1300">
                  <a:solidFill>
                    <a:srgbClr val="000000"/>
                  </a:solidFill>
                  <a:latin typeface="Arcade Gamer"/>
                  <a:hlinkClick r:id="rId17" action="ppaction://hlinksldjump"/>
                </a:rPr>
                <a:t>Back to </a:t>
              </a:r>
              <a:r>
                <a:rPr lang="en-US" sz="1300">
                  <a:solidFill>
                    <a:srgbClr val="000000"/>
                  </a:solidFill>
                  <a:latin typeface="Arcade Gamer Bold"/>
                  <a:hlinkClick r:id="rId17" action="ppaction://hlinksldjump"/>
                </a:rPr>
                <a:t>Agenda Page</a:t>
              </a: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028700" y="2661732"/>
            <a:ext cx="6370672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7 OUT OF 7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28700" y="4862083"/>
            <a:ext cx="6370672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100%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45476" y="7215512"/>
            <a:ext cx="7288940" cy="1080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</a:pPr>
            <a:r>
              <a:rPr lang="en-US" sz="6999">
                <a:solidFill>
                  <a:srgbClr val="FF63D8"/>
                </a:solidFill>
                <a:latin typeface="Arcade Gamer"/>
              </a:rPr>
              <a:t>20 MILLION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DAGBKdDNdw4</dc:identifier>
  <dcterms:modified xsi:type="dcterms:W3CDTF">2011-08-01T06:04:30Z</dcterms:modified>
  <cp:revision>1</cp:revision>
  <dc:title>hi, this is Q1</dc:title>
</cp:coreProperties>
</file>